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Roboto"/>
      <p:regular r:id="rId44"/>
      <p:bold r:id="rId45"/>
      <p:italic r:id="rId46"/>
      <p:boldItalic r:id="rId47"/>
    </p:embeddedFont>
    <p:embeddedFont>
      <p:font typeface="Lato"/>
      <p:regular r:id="rId48"/>
      <p:bold r:id="rId49"/>
      <p:italic r:id="rId50"/>
      <p:boldItalic r:id="rId51"/>
    </p:embeddedFont>
    <p:embeddedFont>
      <p:font typeface="Poppins"/>
      <p:regular r:id="rId52"/>
      <p:bold r:id="rId53"/>
      <p:italic r:id="rId54"/>
      <p:boldItalic r:id="rId55"/>
    </p:embeddedFont>
    <p:embeddedFont>
      <p:font typeface="Old Standard TT"/>
      <p:regular r:id="rId56"/>
      <p:bold r:id="rId57"/>
      <p:italic r:id="rId58"/>
    </p:embeddedFont>
    <p:embeddedFont>
      <p:font typeface="Poppins SemiBold"/>
      <p:regular r:id="rId59"/>
      <p:bold r:id="rId60"/>
      <p:italic r:id="rId61"/>
      <p:boldItalic r:id="rId62"/>
    </p:embeddedFont>
    <p:embeddedFont>
      <p:font typeface="DM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7" roundtripDataSignature="AMtx7mgk1LvaZP2OdkF4JVT9Yh4SdJB3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C19C94-61EE-46E7-ABC3-96B1E26103F1}">
  <a:tblStyle styleId="{3DC19C94-61EE-46E7-ABC3-96B1E26103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2D7004-C131-4540-86D5-E19DF1F038EA}"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99D028A-AE9A-4031-9404-530A1740E6F3}"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Roboto-regular.fntdata"/><Relationship Id="rId43" Type="http://schemas.openxmlformats.org/officeDocument/2006/relationships/font" Target="fonts/Raleway-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Roboto-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SemiBold-boldItalic.fntdata"/><Relationship Id="rId61" Type="http://schemas.openxmlformats.org/officeDocument/2006/relationships/font" Target="fonts/PoppinsSemiBold-italic.fntdata"/><Relationship Id="rId20" Type="http://schemas.openxmlformats.org/officeDocument/2006/relationships/slide" Target="slides/slide14.xml"/><Relationship Id="rId64" Type="http://schemas.openxmlformats.org/officeDocument/2006/relationships/font" Target="fonts/DMSans-bold.fntdata"/><Relationship Id="rId63" Type="http://schemas.openxmlformats.org/officeDocument/2006/relationships/font" Target="fonts/DMSans-regular.fntdata"/><Relationship Id="rId22" Type="http://schemas.openxmlformats.org/officeDocument/2006/relationships/slide" Target="slides/slide16.xml"/><Relationship Id="rId66" Type="http://schemas.openxmlformats.org/officeDocument/2006/relationships/font" Target="fonts/DMSans-boldItalic.fntdata"/><Relationship Id="rId21" Type="http://schemas.openxmlformats.org/officeDocument/2006/relationships/slide" Target="slides/slide15.xml"/><Relationship Id="rId65" Type="http://schemas.openxmlformats.org/officeDocument/2006/relationships/font" Target="fonts/DMSans-italic.fntdata"/><Relationship Id="rId24" Type="http://schemas.openxmlformats.org/officeDocument/2006/relationships/slide" Target="slides/slide18.xml"/><Relationship Id="rId23" Type="http://schemas.openxmlformats.org/officeDocument/2006/relationships/slide" Target="slides/slide17.xml"/><Relationship Id="rId67" Type="http://customschemas.google.com/relationships/presentationmetadata" Target="metadata"/><Relationship Id="rId60" Type="http://schemas.openxmlformats.org/officeDocument/2006/relationships/font" Target="fonts/PoppinsSemiBold-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Poppins-bold.fntdata"/><Relationship Id="rId52" Type="http://schemas.openxmlformats.org/officeDocument/2006/relationships/font" Target="fonts/Poppins-regular.fntdata"/><Relationship Id="rId11" Type="http://schemas.openxmlformats.org/officeDocument/2006/relationships/slide" Target="slides/slide5.xml"/><Relationship Id="rId55" Type="http://schemas.openxmlformats.org/officeDocument/2006/relationships/font" Target="fonts/Poppins-boldItalic.fntdata"/><Relationship Id="rId10" Type="http://schemas.openxmlformats.org/officeDocument/2006/relationships/slide" Target="slides/slide4.xml"/><Relationship Id="rId54" Type="http://schemas.openxmlformats.org/officeDocument/2006/relationships/font" Target="fonts/Poppins-italic.fntdata"/><Relationship Id="rId13" Type="http://schemas.openxmlformats.org/officeDocument/2006/relationships/slide" Target="slides/slide7.xml"/><Relationship Id="rId57" Type="http://schemas.openxmlformats.org/officeDocument/2006/relationships/font" Target="fonts/OldStandardTT-bold.fntdata"/><Relationship Id="rId12" Type="http://schemas.openxmlformats.org/officeDocument/2006/relationships/slide" Target="slides/slide6.xml"/><Relationship Id="rId56" Type="http://schemas.openxmlformats.org/officeDocument/2006/relationships/font" Target="fonts/OldStandardTT-regular.fntdata"/><Relationship Id="rId15" Type="http://schemas.openxmlformats.org/officeDocument/2006/relationships/slide" Target="slides/slide9.xml"/><Relationship Id="rId59" Type="http://schemas.openxmlformats.org/officeDocument/2006/relationships/font" Target="fonts/PoppinsSemiBold-regular.fntdata"/><Relationship Id="rId14" Type="http://schemas.openxmlformats.org/officeDocument/2006/relationships/slide" Target="slides/slide8.xml"/><Relationship Id="rId58" Type="http://schemas.openxmlformats.org/officeDocument/2006/relationships/font" Target="fonts/OldStandardT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_56MEbntyLFh_pr3wcu-2ylkZPb_3kOiuPnBD1ItMD4/edit?usp=shar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are overall reviewed 25 existing paper .Here we </a:t>
            </a:r>
            <a:r>
              <a:rPr lang="en"/>
              <a:t>represent</a:t>
            </a:r>
            <a:r>
              <a:rPr lang="en"/>
              <a:t> 3 </a:t>
            </a:r>
            <a:r>
              <a:rPr lang="en"/>
              <a:t>papers</a:t>
            </a:r>
            <a:r>
              <a:rPr lang="en"/>
              <a:t> from that.In that we find they use ANN,YOLOV3, R-CNN .But they are only work in one or 2 class and also use only one model.Some </a:t>
            </a:r>
            <a:r>
              <a:rPr lang="en"/>
              <a:t>authors</a:t>
            </a:r>
            <a:r>
              <a:rPr lang="en"/>
              <a:t> are use 3 models  but their </a:t>
            </a:r>
            <a:r>
              <a:rPr lang="en"/>
              <a:t>dataset classes are only 2 . After review those paper we are decided to implement 6 classes of cattle disease.On the other hand we use combine model of VGG16 and Inceptionv3  for getting better accuracy. We use LSD ,FMD and healthy image of cattle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84b38cb22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b84b38cb22_5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820bd6710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b820bd6710_2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b820bd671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b820bd6710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83743e53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b83743e53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Efficient Use of Parameters: InceptionV3 introduces the concept of inception modules, which use different kernel sizes within the same layer to capture features at multiple scales. This allows for more efficient use of parameters compared to traditional architectures like VGG-16.</a:t>
            </a:r>
            <a:endParaRPr/>
          </a:p>
          <a:p>
            <a:pPr indent="0" lvl="0" marL="0" rtl="0" algn="l">
              <a:spcBef>
                <a:spcPts val="0"/>
              </a:spcBef>
              <a:spcAft>
                <a:spcPts val="0"/>
              </a:spcAft>
              <a:buClr>
                <a:schemeClr val="dk1"/>
              </a:buClr>
              <a:buSzPts val="1100"/>
              <a:buFont typeface="Arial"/>
              <a:buNone/>
            </a:pPr>
            <a:r>
              <a:rPr lang="en"/>
              <a:t>Reduced Overfitting: InceptionV3 incorporates techniques like batch normalization and dropout, which help prevent overfitting, making it more robust when trained on limited data.</a:t>
            </a:r>
            <a:endParaRPr/>
          </a:p>
          <a:p>
            <a:pPr indent="0" lvl="0" marL="0" rtl="0" algn="l">
              <a:spcBef>
                <a:spcPts val="0"/>
              </a:spcBef>
              <a:spcAft>
                <a:spcPts val="0"/>
              </a:spcAft>
              <a:buClr>
                <a:schemeClr val="dk1"/>
              </a:buClr>
              <a:buSzPts val="1100"/>
              <a:buFont typeface="Arial"/>
              <a:buNone/>
            </a:pPr>
            <a:r>
              <a:rPr lang="en"/>
              <a:t>Complexity and Interpretability: The architecture of InceptionV3 can be more complex to understand compared to VGG-16, which might make it challenging to interpret the learned features.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b84b38cb22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b84b38cb22_5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Simplicity and Uniformity: VGG-16 is known for its straightforward architecture, consisting of 16 convolutional layers with small 3x3 filters. This uniform structure makes it easier to understand and implement.</a:t>
            </a:r>
            <a:endParaRPr/>
          </a:p>
          <a:p>
            <a:pPr indent="0" lvl="0" marL="0" rtl="0" algn="l">
              <a:spcBef>
                <a:spcPts val="0"/>
              </a:spcBef>
              <a:spcAft>
                <a:spcPts val="0"/>
              </a:spcAft>
              <a:buSzPts val="1100"/>
              <a:buNone/>
            </a:pPr>
            <a:r>
              <a:rPr lang="en"/>
              <a:t>Good Feature Extraction: VGG-16 performs well in extracting hierarchical features from images, which is crucial for detecting patterns indicative of cattle diseases.</a:t>
            </a:r>
            <a:endParaRPr/>
          </a:p>
          <a:p>
            <a:pPr indent="0" lvl="0" marL="0" rtl="0" algn="l">
              <a:spcBef>
                <a:spcPts val="0"/>
              </a:spcBef>
              <a:spcAft>
                <a:spcPts val="0"/>
              </a:spcAft>
              <a:buSzPts val="1100"/>
              <a:buNone/>
            </a:pPr>
            <a:r>
              <a:rPr lang="en"/>
              <a:t>Limited Computational Resources: While VGG-16 provides good accuracy, its relatively large number of parameters can be computationally intensive, especially when dealing with large datasets or deploying models on resource-constrained devices.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b84b38cb22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b84b38cb22_5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Addressing Vanishing Gradient Problem: ResNet50 introduces skip connections, which mitigate the vanishing gradient problem encountered in deeper networks. This allows for training of much deeper architectures effectively.</a:t>
            </a:r>
            <a:endParaRPr/>
          </a:p>
          <a:p>
            <a:pPr indent="0" lvl="0" marL="0" rtl="0" algn="l">
              <a:spcBef>
                <a:spcPts val="0"/>
              </a:spcBef>
              <a:spcAft>
                <a:spcPts val="0"/>
              </a:spcAft>
              <a:buClr>
                <a:schemeClr val="dk1"/>
              </a:buClr>
              <a:buSzPts val="1100"/>
              <a:buFont typeface="Arial"/>
              <a:buNone/>
            </a:pPr>
            <a:r>
              <a:rPr lang="en"/>
              <a:t>State-of-the-Art Performance: ResNet50 has demonstrated state-of-the-art performance on various image classification tasks, indicating its potential for accurate cattle disease detection.</a:t>
            </a:r>
            <a:endParaRPr/>
          </a:p>
          <a:p>
            <a:pPr indent="0" lvl="0" marL="0" rtl="0" algn="l">
              <a:spcBef>
                <a:spcPts val="0"/>
              </a:spcBef>
              <a:spcAft>
                <a:spcPts val="0"/>
              </a:spcAft>
              <a:buClr>
                <a:schemeClr val="dk1"/>
              </a:buClr>
              <a:buSzPts val="1100"/>
              <a:buFont typeface="Arial"/>
              <a:buNone/>
            </a:pPr>
            <a:r>
              <a:rPr lang="en"/>
              <a:t>Increased Computational Complexity: While ResNet50 offers excellent performance, its deeper architecture requires more computational resources for training and inference compared to shallower networks like VGG-16.</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820bd671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b820bd671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77deaa2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b77deaa2d5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83743e53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b83743e53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b820bd6710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b820bd6710_2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u="sng"/>
              <a:t>Future works</a:t>
            </a:r>
            <a:endParaRPr u="sng"/>
          </a:p>
          <a:p>
            <a:pPr indent="-292100" lvl="0" marL="457200" rtl="0" algn="l">
              <a:lnSpc>
                <a:spcPct val="115000"/>
              </a:lnSpc>
              <a:spcBef>
                <a:spcPts val="0"/>
              </a:spcBef>
              <a:spcAft>
                <a:spcPts val="0"/>
              </a:spcAft>
              <a:buClr>
                <a:schemeClr val="dk1"/>
              </a:buClr>
              <a:buSzPts val="1000"/>
              <a:buChar char="➢"/>
            </a:pPr>
            <a:r>
              <a:rPr lang="en" sz="1000">
                <a:solidFill>
                  <a:schemeClr val="dk1"/>
                </a:solidFill>
                <a:highlight>
                  <a:srgbClr val="FFFFFF"/>
                </a:highlight>
              </a:rPr>
              <a:t>we will develop a mobile application that saves a lot of time and money and makes use of technology that would be helpful to consumers.</a:t>
            </a:r>
            <a:endParaRPr sz="1000">
              <a:solidFill>
                <a:schemeClr val="dk1"/>
              </a:solidFill>
              <a:highlight>
                <a:srgbClr val="FFFFFF"/>
              </a:highlight>
            </a:endParaRPr>
          </a:p>
          <a:p>
            <a:pPr indent="-292100" lvl="0" marL="914400" rtl="0" algn="l">
              <a:lnSpc>
                <a:spcPct val="115000"/>
              </a:lnSpc>
              <a:spcBef>
                <a:spcPts val="0"/>
              </a:spcBef>
              <a:spcAft>
                <a:spcPts val="0"/>
              </a:spcAft>
              <a:buClr>
                <a:schemeClr val="dk1"/>
              </a:buClr>
              <a:buSzPts val="1000"/>
              <a:buChar char="➢"/>
            </a:pPr>
            <a:r>
              <a:rPr lang="en" sz="1000">
                <a:solidFill>
                  <a:schemeClr val="dk1"/>
                </a:solidFill>
                <a:highlight>
                  <a:srgbClr val="FFFFFF"/>
                </a:highlight>
              </a:rPr>
              <a:t>we will evaluate different machine learning methods to automatically detect the symptoms of cattle diseases</a:t>
            </a:r>
            <a:endParaRPr sz="1000">
              <a:solidFill>
                <a:schemeClr val="dk1"/>
              </a:solidFill>
              <a:highlight>
                <a:srgbClr val="FFFFFF"/>
              </a:highlight>
            </a:endParaRPr>
          </a:p>
          <a:p>
            <a:pPr indent="0" lvl="0" marL="457200" rtl="0" algn="l">
              <a:lnSpc>
                <a:spcPct val="115000"/>
              </a:lnSpc>
              <a:spcBef>
                <a:spcPts val="0"/>
              </a:spcBef>
              <a:spcAft>
                <a:spcPts val="0"/>
              </a:spcAft>
              <a:buNone/>
            </a:pPr>
            <a:r>
              <a:t/>
            </a:r>
            <a:endParaRPr sz="1000">
              <a:solidFill>
                <a:schemeClr val="dk1"/>
              </a:solidFill>
              <a:highlight>
                <a:srgbClr val="FFFFFF"/>
              </a:highlight>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u="sng">
                <a:solidFill>
                  <a:schemeClr val="hlink"/>
                </a:solidFill>
                <a:hlinkClick r:id="rId2"/>
              </a:rPr>
              <a:t>https://docs.google.com/presentation/d/1_56MEbntyLFh_pr3wcu-2ylkZPb_3kOiuPnBD1ItMD4/edit?usp=sharing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f104be50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f104be506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D0D0D"/>
              </a:buClr>
              <a:buSzPts val="1400"/>
              <a:buFont typeface="Roboto"/>
              <a:buChar char="❖"/>
            </a:pPr>
            <a:r>
              <a:rPr b="1" lang="en" sz="1400">
                <a:solidFill>
                  <a:srgbClr val="0D0D0D"/>
                </a:solidFill>
                <a:highlight>
                  <a:schemeClr val="lt1"/>
                </a:highlight>
                <a:latin typeface="Roboto"/>
                <a:ea typeface="Roboto"/>
                <a:cs typeface="Roboto"/>
                <a:sym typeface="Roboto"/>
              </a:rPr>
              <a:t>Ensemble Model for Cattle Diseases:</a:t>
            </a:r>
            <a:endParaRPr b="1" sz="14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rPr lang="en" sz="1200">
                <a:solidFill>
                  <a:srgbClr val="0D0D0D"/>
                </a:solidFill>
                <a:highlight>
                  <a:schemeClr val="lt1"/>
                </a:highlight>
                <a:latin typeface="Roboto"/>
                <a:ea typeface="Roboto"/>
                <a:cs typeface="Roboto"/>
                <a:sym typeface="Roboto"/>
              </a:rPr>
              <a:t>Combining VGG16, Inception V3, and Inception to detect diseases.</a:t>
            </a:r>
            <a:endParaRPr sz="1200">
              <a:solidFill>
                <a:srgbClr val="0D0D0D"/>
              </a:solidFill>
              <a:highlight>
                <a:schemeClr val="lt1"/>
              </a:highlight>
              <a:latin typeface="Roboto"/>
              <a:ea typeface="Roboto"/>
              <a:cs typeface="Roboto"/>
              <a:sym typeface="Roboto"/>
            </a:endParaRPr>
          </a:p>
          <a:p>
            <a:pPr indent="-317500" lvl="0" marL="457200" rtl="0" algn="l">
              <a:lnSpc>
                <a:spcPct val="150000"/>
              </a:lnSpc>
              <a:spcBef>
                <a:spcPts val="0"/>
              </a:spcBef>
              <a:spcAft>
                <a:spcPts val="0"/>
              </a:spcAft>
              <a:buClr>
                <a:srgbClr val="0D0D0D"/>
              </a:buClr>
              <a:buSzPts val="1400"/>
              <a:buFont typeface="Roboto"/>
              <a:buChar char="❖"/>
            </a:pPr>
            <a:r>
              <a:rPr b="1" lang="en" sz="1400">
                <a:solidFill>
                  <a:srgbClr val="0D0D0D"/>
                </a:solidFill>
                <a:highlight>
                  <a:schemeClr val="lt1"/>
                </a:highlight>
                <a:latin typeface="Roboto"/>
                <a:ea typeface="Roboto"/>
                <a:cs typeface="Roboto"/>
                <a:sym typeface="Roboto"/>
              </a:rPr>
              <a:t>90% Test Accuracy Proficiency:</a:t>
            </a:r>
            <a:endParaRPr b="1" sz="14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rPr lang="en" sz="1200">
                <a:solidFill>
                  <a:srgbClr val="0D0D0D"/>
                </a:solidFill>
                <a:highlight>
                  <a:schemeClr val="lt1"/>
                </a:highlight>
                <a:latin typeface="Roboto"/>
                <a:ea typeface="Roboto"/>
                <a:cs typeface="Roboto"/>
                <a:sym typeface="Roboto"/>
              </a:rPr>
              <a:t>Successfully classifying diseases with a high 90% accuracy rate.</a:t>
            </a:r>
            <a:endParaRPr sz="1200">
              <a:solidFill>
                <a:srgbClr val="0D0D0D"/>
              </a:solidFill>
              <a:highlight>
                <a:schemeClr val="lt1"/>
              </a:highlight>
              <a:latin typeface="Roboto"/>
              <a:ea typeface="Roboto"/>
              <a:cs typeface="Roboto"/>
              <a:sym typeface="Roboto"/>
            </a:endParaRPr>
          </a:p>
          <a:p>
            <a:pPr indent="-317500" lvl="0" marL="457200" rtl="0" algn="l">
              <a:lnSpc>
                <a:spcPct val="150000"/>
              </a:lnSpc>
              <a:spcBef>
                <a:spcPts val="0"/>
              </a:spcBef>
              <a:spcAft>
                <a:spcPts val="0"/>
              </a:spcAft>
              <a:buClr>
                <a:srgbClr val="0D0D0D"/>
              </a:buClr>
              <a:buSzPts val="1400"/>
              <a:buFont typeface="Roboto"/>
              <a:buChar char="❖"/>
            </a:pPr>
            <a:r>
              <a:rPr b="1" lang="en" sz="1400">
                <a:solidFill>
                  <a:srgbClr val="0D0D0D"/>
                </a:solidFill>
                <a:highlight>
                  <a:schemeClr val="lt1"/>
                </a:highlight>
                <a:latin typeface="Roboto"/>
                <a:ea typeface="Roboto"/>
                <a:cs typeface="Roboto"/>
                <a:sym typeface="Roboto"/>
              </a:rPr>
              <a:t>Surpassing Pre-trained Models:</a:t>
            </a:r>
            <a:endParaRPr b="1" sz="14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rPr lang="en" sz="1200">
                <a:solidFill>
                  <a:srgbClr val="0D0D0D"/>
                </a:solidFill>
                <a:highlight>
                  <a:schemeClr val="lt1"/>
                </a:highlight>
                <a:latin typeface="Roboto"/>
                <a:ea typeface="Roboto"/>
                <a:cs typeface="Roboto"/>
                <a:sym typeface="Roboto"/>
              </a:rPr>
              <a:t>Outperforming VGG16, Resnet50, and InceptionV3 in disease detection accuracy.</a:t>
            </a:r>
            <a:endParaRPr sz="1200">
              <a:solidFill>
                <a:srgbClr val="0D0D0D"/>
              </a:solidFill>
              <a:highlight>
                <a:schemeClr val="lt1"/>
              </a:highlight>
              <a:latin typeface="Roboto"/>
              <a:ea typeface="Roboto"/>
              <a:cs typeface="Roboto"/>
              <a:sym typeface="Roboto"/>
            </a:endParaRPr>
          </a:p>
          <a:p>
            <a:pPr indent="-317500" lvl="0" marL="457200" rtl="0" algn="l">
              <a:lnSpc>
                <a:spcPct val="150000"/>
              </a:lnSpc>
              <a:spcBef>
                <a:spcPts val="0"/>
              </a:spcBef>
              <a:spcAft>
                <a:spcPts val="0"/>
              </a:spcAft>
              <a:buClr>
                <a:srgbClr val="0D0D0D"/>
              </a:buClr>
              <a:buSzPts val="1400"/>
              <a:buFont typeface="Roboto"/>
              <a:buChar char="❖"/>
            </a:pPr>
            <a:r>
              <a:rPr b="1" lang="en" sz="1400">
                <a:solidFill>
                  <a:srgbClr val="0D0D0D"/>
                </a:solidFill>
                <a:highlight>
                  <a:schemeClr val="lt1"/>
                </a:highlight>
                <a:latin typeface="Roboto"/>
                <a:ea typeface="Roboto"/>
                <a:cs typeface="Roboto"/>
                <a:sym typeface="Roboto"/>
              </a:rPr>
              <a:t>Analyzing Datasets with Networks:</a:t>
            </a:r>
            <a:endParaRPr b="1" sz="14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rPr lang="en" sz="1200">
                <a:solidFill>
                  <a:srgbClr val="0D0D0D"/>
                </a:solidFill>
                <a:highlight>
                  <a:schemeClr val="lt1"/>
                </a:highlight>
                <a:latin typeface="Roboto"/>
                <a:ea typeface="Roboto"/>
                <a:cs typeface="Roboto"/>
                <a:sym typeface="Roboto"/>
              </a:rPr>
              <a:t>Evaluating data using convolutional and recurrent networks for accuracy.</a:t>
            </a:r>
            <a:endParaRPr sz="1200">
              <a:solidFill>
                <a:srgbClr val="0D0D0D"/>
              </a:solidFill>
              <a:highlight>
                <a:schemeClr val="lt1"/>
              </a:highlight>
              <a:latin typeface="Roboto"/>
              <a:ea typeface="Roboto"/>
              <a:cs typeface="Roboto"/>
              <a:sym typeface="Roboto"/>
            </a:endParaRPr>
          </a:p>
          <a:p>
            <a:pPr indent="-317500" lvl="0" marL="457200" rtl="0" algn="l">
              <a:lnSpc>
                <a:spcPct val="150000"/>
              </a:lnSpc>
              <a:spcBef>
                <a:spcPts val="0"/>
              </a:spcBef>
              <a:spcAft>
                <a:spcPts val="0"/>
              </a:spcAft>
              <a:buClr>
                <a:srgbClr val="0D0D0D"/>
              </a:buClr>
              <a:buSzPts val="1400"/>
              <a:buFont typeface="Roboto"/>
              <a:buChar char="❖"/>
            </a:pPr>
            <a:r>
              <a:rPr b="1" lang="en" sz="1400">
                <a:solidFill>
                  <a:srgbClr val="0D0D0D"/>
                </a:solidFill>
                <a:highlight>
                  <a:schemeClr val="lt1"/>
                </a:highlight>
                <a:latin typeface="Roboto"/>
                <a:ea typeface="Roboto"/>
                <a:cs typeface="Roboto"/>
                <a:sym typeface="Roboto"/>
              </a:rPr>
              <a:t>High Accuracy, Sensitivity, Specificity:</a:t>
            </a:r>
            <a:endParaRPr b="1" sz="14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rPr lang="en" sz="1200">
                <a:solidFill>
                  <a:srgbClr val="0D0D0D"/>
                </a:solidFill>
                <a:highlight>
                  <a:schemeClr val="lt1"/>
                </a:highlight>
                <a:latin typeface="Roboto"/>
                <a:ea typeface="Roboto"/>
                <a:cs typeface="Roboto"/>
                <a:sym typeface="Roboto"/>
              </a:rPr>
              <a:t>Achieving precision, recall, and true negative rates for effective disease surveillance.</a:t>
            </a:r>
            <a:endParaRPr sz="1200">
              <a:solidFill>
                <a:srgbClr val="0D0D0D"/>
              </a:solidFill>
              <a:highlight>
                <a:schemeClr val="lt1"/>
              </a:highlight>
              <a:latin typeface="Roboto"/>
              <a:ea typeface="Roboto"/>
              <a:cs typeface="Roboto"/>
              <a:sym typeface="Roboto"/>
            </a:endParaRPr>
          </a:p>
          <a:p>
            <a:pPr indent="-317500" lvl="0" marL="457200" rtl="0" algn="l">
              <a:lnSpc>
                <a:spcPct val="150000"/>
              </a:lnSpc>
              <a:spcBef>
                <a:spcPts val="0"/>
              </a:spcBef>
              <a:spcAft>
                <a:spcPts val="0"/>
              </a:spcAft>
              <a:buClr>
                <a:srgbClr val="0D0D0D"/>
              </a:buClr>
              <a:buSzPts val="1400"/>
              <a:buFont typeface="Roboto"/>
              <a:buChar char="❖"/>
            </a:pPr>
            <a:r>
              <a:rPr b="1" lang="en" sz="1400">
                <a:solidFill>
                  <a:srgbClr val="0D0D0D"/>
                </a:solidFill>
                <a:highlight>
                  <a:schemeClr val="lt1"/>
                </a:highlight>
                <a:latin typeface="Roboto"/>
                <a:ea typeface="Roboto"/>
                <a:cs typeface="Roboto"/>
                <a:sym typeface="Roboto"/>
              </a:rPr>
              <a:t>Useful for Scalable Livestock Health:</a:t>
            </a:r>
            <a:endParaRPr b="1" sz="14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rPr lang="en" sz="1200">
                <a:solidFill>
                  <a:srgbClr val="0D0D0D"/>
                </a:solidFill>
                <a:highlight>
                  <a:schemeClr val="lt1"/>
                </a:highlight>
                <a:latin typeface="Roboto"/>
                <a:ea typeface="Roboto"/>
                <a:cs typeface="Roboto"/>
                <a:sym typeface="Roboto"/>
              </a:rPr>
              <a:t>Applicable technique for scalable and efficient livestock health management practices.</a:t>
            </a:r>
            <a:endParaRPr sz="1200">
              <a:solidFill>
                <a:srgbClr val="0D0D0D"/>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f104be50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1f104be506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5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rPr lang="en" sz="1500">
                <a:solidFill>
                  <a:srgbClr val="0D0D0D"/>
                </a:solidFill>
                <a:highlight>
                  <a:schemeClr val="lt1"/>
                </a:highlight>
                <a:latin typeface="Roboto"/>
                <a:ea typeface="Roboto"/>
                <a:cs typeface="Roboto"/>
                <a:sym typeface="Roboto"/>
              </a:rPr>
              <a:t>We are addressing urgent agricultural challenges, optimizing resource allocation, ensuring animal care, providing </a:t>
            </a:r>
            <a:r>
              <a:rPr lang="en" sz="1500">
                <a:solidFill>
                  <a:srgbClr val="0D0D0D"/>
                </a:solidFill>
                <a:highlight>
                  <a:schemeClr val="lt1"/>
                </a:highlight>
                <a:latin typeface="Roboto"/>
                <a:ea typeface="Roboto"/>
                <a:cs typeface="Roboto"/>
                <a:sym typeface="Roboto"/>
              </a:rPr>
              <a:t>reliable</a:t>
            </a:r>
            <a:r>
              <a:rPr lang="en" sz="1500">
                <a:solidFill>
                  <a:srgbClr val="0D0D0D"/>
                </a:solidFill>
                <a:highlight>
                  <a:schemeClr val="lt1"/>
                </a:highlight>
                <a:latin typeface="Roboto"/>
                <a:ea typeface="Roboto"/>
                <a:cs typeface="Roboto"/>
                <a:sym typeface="Roboto"/>
              </a:rPr>
              <a:t>, nutritious food, enhancing global food security, contributing to advancements in veterinary medicine and science </a:t>
            </a:r>
            <a:r>
              <a:rPr lang="en" sz="1500">
                <a:solidFill>
                  <a:srgbClr val="0D0D0D"/>
                </a:solidFill>
                <a:highlight>
                  <a:schemeClr val="lt1"/>
                </a:highlight>
                <a:latin typeface="Roboto"/>
                <a:ea typeface="Roboto"/>
                <a:cs typeface="Roboto"/>
                <a:sym typeface="Roboto"/>
              </a:rPr>
              <a:t>and improved animal welfare.</a:t>
            </a:r>
            <a:endParaRPr sz="15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t/>
            </a:r>
            <a:endParaRPr sz="15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t/>
            </a:r>
            <a:endParaRPr sz="15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t/>
            </a:r>
            <a:endParaRPr sz="15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t/>
            </a:r>
            <a:endParaRPr sz="15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t/>
            </a:r>
            <a:endParaRPr sz="15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t/>
            </a:r>
            <a:endParaRPr sz="1500">
              <a:solidFill>
                <a:srgbClr val="0D0D0D"/>
              </a:solidFill>
              <a:highlight>
                <a:schemeClr val="lt1"/>
              </a:highlight>
              <a:latin typeface="Roboto"/>
              <a:ea typeface="Roboto"/>
              <a:cs typeface="Roboto"/>
              <a:sym typeface="Roboto"/>
            </a:endParaRPr>
          </a:p>
          <a:p>
            <a:pPr indent="0" lvl="0" marL="457200" rtl="0" algn="l">
              <a:lnSpc>
                <a:spcPct val="150000"/>
              </a:lnSpc>
              <a:spcBef>
                <a:spcPts val="0"/>
              </a:spcBef>
              <a:spcAft>
                <a:spcPts val="0"/>
              </a:spcAft>
              <a:buClr>
                <a:schemeClr val="dk1"/>
              </a:buClr>
              <a:buSzPts val="1100"/>
              <a:buFont typeface="Arial"/>
              <a:buNone/>
            </a:pPr>
            <a:r>
              <a:t/>
            </a:r>
            <a:endParaRPr sz="1500">
              <a:solidFill>
                <a:srgbClr val="0D0D0D"/>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f104be50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f104be506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2b58a8dfa5a_2_277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g2b58a8dfa5a_2_2773"/>
          <p:cNvGrpSpPr/>
          <p:nvPr/>
        </p:nvGrpSpPr>
        <p:grpSpPr>
          <a:xfrm>
            <a:off x="830392" y="1191256"/>
            <a:ext cx="745763" cy="45826"/>
            <a:chOff x="4580561" y="2589004"/>
            <a:chExt cx="1064464" cy="25200"/>
          </a:xfrm>
        </p:grpSpPr>
        <p:sp>
          <p:nvSpPr>
            <p:cNvPr id="12" name="Google Shape;12;g2b58a8dfa5a_2_277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g2b58a8dfa5a_2_277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g2b58a8dfa5a_2_277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g2b58a8dfa5a_2_277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g2b58a8dfa5a_2_277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2b58a8dfa5a_2_2837"/>
          <p:cNvGrpSpPr/>
          <p:nvPr/>
        </p:nvGrpSpPr>
        <p:grpSpPr>
          <a:xfrm>
            <a:off x="830392" y="4169130"/>
            <a:ext cx="745763" cy="45826"/>
            <a:chOff x="4580561" y="2589004"/>
            <a:chExt cx="1064464" cy="25200"/>
          </a:xfrm>
        </p:grpSpPr>
        <p:sp>
          <p:nvSpPr>
            <p:cNvPr id="75" name="Google Shape;75;g2b58a8dfa5a_2_283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2b58a8dfa5a_2_283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g2b58a8dfa5a_2_2837"/>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g2b58a8dfa5a_2_2837"/>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g2b58a8dfa5a_2_28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g2b58a8dfa5a_2_28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dk2"/>
        </a:solidFill>
      </p:bgPr>
    </p:bg>
    <p:spTree>
      <p:nvGrpSpPr>
        <p:cNvPr id="82" name="Shape 82"/>
        <p:cNvGrpSpPr/>
        <p:nvPr/>
      </p:nvGrpSpPr>
      <p:grpSpPr>
        <a:xfrm>
          <a:off x="0" y="0"/>
          <a:ext cx="0" cy="0"/>
          <a:chOff x="0" y="0"/>
          <a:chExt cx="0" cy="0"/>
        </a:xfrm>
      </p:grpSpPr>
      <p:sp>
        <p:nvSpPr>
          <p:cNvPr id="83" name="Google Shape;83;g2b58a8dfa5a_2_28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g2b58a8dfa5a_2_2846"/>
          <p:cNvSpPr txBox="1"/>
          <p:nvPr>
            <p:ph type="title"/>
          </p:nvPr>
        </p:nvSpPr>
        <p:spPr>
          <a:xfrm>
            <a:off x="620225" y="1052175"/>
            <a:ext cx="3959400" cy="14454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8000"/>
              <a:buNone/>
              <a:defRPr b="1" sz="8000">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85" name="Google Shape;85;g2b58a8dfa5a_2_2846"/>
          <p:cNvSpPr txBox="1"/>
          <p:nvPr>
            <p:ph idx="2" type="title"/>
          </p:nvPr>
        </p:nvSpPr>
        <p:spPr>
          <a:xfrm>
            <a:off x="620225" y="2497575"/>
            <a:ext cx="4181100" cy="14454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800"/>
              <a:buNone/>
              <a:defRPr b="1" sz="4800">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grpSp>
        <p:nvGrpSpPr>
          <p:cNvPr id="86" name="Google Shape;86;g2b58a8dfa5a_2_2846"/>
          <p:cNvGrpSpPr/>
          <p:nvPr/>
        </p:nvGrpSpPr>
        <p:grpSpPr>
          <a:xfrm>
            <a:off x="620234" y="2497575"/>
            <a:ext cx="786650" cy="0"/>
            <a:chOff x="620234" y="2497575"/>
            <a:chExt cx="786650" cy="0"/>
          </a:xfrm>
        </p:grpSpPr>
        <p:cxnSp>
          <p:nvCxnSpPr>
            <p:cNvPr id="87" name="Google Shape;87;g2b58a8dfa5a_2_2846"/>
            <p:cNvCxnSpPr/>
            <p:nvPr/>
          </p:nvCxnSpPr>
          <p:spPr>
            <a:xfrm>
              <a:off x="620234" y="2497575"/>
              <a:ext cx="238200" cy="0"/>
            </a:xfrm>
            <a:prstGeom prst="straightConnector1">
              <a:avLst/>
            </a:prstGeom>
            <a:noFill/>
            <a:ln cap="flat" cmpd="sng" w="28575">
              <a:solidFill>
                <a:schemeClr val="lt1"/>
              </a:solidFill>
              <a:prstDash val="solid"/>
              <a:round/>
              <a:headEnd len="sm" w="sm" type="none"/>
              <a:tailEnd len="sm" w="sm" type="none"/>
            </a:ln>
          </p:spPr>
        </p:cxnSp>
        <p:cxnSp>
          <p:nvCxnSpPr>
            <p:cNvPr id="88" name="Google Shape;88;g2b58a8dfa5a_2_2846"/>
            <p:cNvCxnSpPr/>
            <p:nvPr/>
          </p:nvCxnSpPr>
          <p:spPr>
            <a:xfrm>
              <a:off x="894459" y="2497575"/>
              <a:ext cx="238200" cy="0"/>
            </a:xfrm>
            <a:prstGeom prst="straightConnector1">
              <a:avLst/>
            </a:prstGeom>
            <a:noFill/>
            <a:ln cap="flat" cmpd="sng" w="28575">
              <a:solidFill>
                <a:schemeClr val="accent3"/>
              </a:solidFill>
              <a:prstDash val="solid"/>
              <a:round/>
              <a:headEnd len="sm" w="sm" type="none"/>
              <a:tailEnd len="sm" w="sm" type="none"/>
            </a:ln>
          </p:spPr>
        </p:cxnSp>
        <p:cxnSp>
          <p:nvCxnSpPr>
            <p:cNvPr id="89" name="Google Shape;89;g2b58a8dfa5a_2_2846"/>
            <p:cNvCxnSpPr/>
            <p:nvPr/>
          </p:nvCxnSpPr>
          <p:spPr>
            <a:xfrm>
              <a:off x="1168684" y="2497575"/>
              <a:ext cx="238200" cy="0"/>
            </a:xfrm>
            <a:prstGeom prst="straightConnector1">
              <a:avLst/>
            </a:prstGeom>
            <a:noFill/>
            <a:ln cap="flat" cmpd="sng" w="28575">
              <a:solidFill>
                <a:schemeClr val="lt1"/>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g2b58a8dfa5a_2_2781"/>
          <p:cNvGrpSpPr/>
          <p:nvPr/>
        </p:nvGrpSpPr>
        <p:grpSpPr>
          <a:xfrm>
            <a:off x="830392" y="1191256"/>
            <a:ext cx="745763" cy="45826"/>
            <a:chOff x="4580561" y="2589004"/>
            <a:chExt cx="1064464" cy="25200"/>
          </a:xfrm>
        </p:grpSpPr>
        <p:sp>
          <p:nvSpPr>
            <p:cNvPr id="19" name="Google Shape;19;g2b58a8dfa5a_2_278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2b58a8dfa5a_2_278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g2b58a8dfa5a_2_27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g2b58a8dfa5a_2_278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2b58a8dfa5a_2_278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g2b58a8dfa5a_2_2787"/>
          <p:cNvGrpSpPr/>
          <p:nvPr/>
        </p:nvGrpSpPr>
        <p:grpSpPr>
          <a:xfrm>
            <a:off x="830392" y="1191256"/>
            <a:ext cx="745763" cy="45826"/>
            <a:chOff x="4580561" y="2589004"/>
            <a:chExt cx="1064464" cy="25200"/>
          </a:xfrm>
        </p:grpSpPr>
        <p:sp>
          <p:nvSpPr>
            <p:cNvPr id="26" name="Google Shape;26;g2b58a8dfa5a_2_278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2b58a8dfa5a_2_278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g2b58a8dfa5a_2_2787"/>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g2b58a8dfa5a_2_27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g2b58a8dfa5a_2_278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b58a8dfa5a_2_279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g2b58a8dfa5a_2_2795"/>
          <p:cNvGrpSpPr/>
          <p:nvPr/>
        </p:nvGrpSpPr>
        <p:grpSpPr>
          <a:xfrm>
            <a:off x="830392" y="1191256"/>
            <a:ext cx="745763" cy="45826"/>
            <a:chOff x="4580561" y="2589004"/>
            <a:chExt cx="1064464" cy="25200"/>
          </a:xfrm>
        </p:grpSpPr>
        <p:sp>
          <p:nvSpPr>
            <p:cNvPr id="34" name="Google Shape;34;g2b58a8dfa5a_2_279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g2b58a8dfa5a_2_279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g2b58a8dfa5a_2_279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g2b58a8dfa5a_2_279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g2b58a8dfa5a_2_279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g2b58a8dfa5a_2_279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2b58a8dfa5a_2_280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g2b58a8dfa5a_2_2804"/>
          <p:cNvGrpSpPr/>
          <p:nvPr/>
        </p:nvGrpSpPr>
        <p:grpSpPr>
          <a:xfrm>
            <a:off x="830392" y="1191256"/>
            <a:ext cx="745763" cy="45826"/>
            <a:chOff x="4580561" y="2589004"/>
            <a:chExt cx="1064464" cy="25200"/>
          </a:xfrm>
        </p:grpSpPr>
        <p:sp>
          <p:nvSpPr>
            <p:cNvPr id="43" name="Google Shape;43;g2b58a8dfa5a_2_280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g2b58a8dfa5a_2_280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g2b58a8dfa5a_2_2804"/>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g2b58a8dfa5a_2_280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g2b58a8dfa5a_2_281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g2b58a8dfa5a_2_2811"/>
          <p:cNvGrpSpPr/>
          <p:nvPr/>
        </p:nvGrpSpPr>
        <p:grpSpPr>
          <a:xfrm>
            <a:off x="830392" y="1191256"/>
            <a:ext cx="745763" cy="45826"/>
            <a:chOff x="4580561" y="2589004"/>
            <a:chExt cx="1064464" cy="25200"/>
          </a:xfrm>
        </p:grpSpPr>
        <p:sp>
          <p:nvSpPr>
            <p:cNvPr id="50" name="Google Shape;50;g2b58a8dfa5a_2_28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2b58a8dfa5a_2_28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g2b58a8dfa5a_2_2811"/>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g2b58a8dfa5a_2_2811"/>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g2b58a8dfa5a_2_28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g2b58a8dfa5a_2_2819"/>
          <p:cNvGrpSpPr/>
          <p:nvPr/>
        </p:nvGrpSpPr>
        <p:grpSpPr>
          <a:xfrm>
            <a:off x="830392" y="4169130"/>
            <a:ext cx="745763" cy="45826"/>
            <a:chOff x="4580561" y="2589004"/>
            <a:chExt cx="1064464" cy="25200"/>
          </a:xfrm>
        </p:grpSpPr>
        <p:sp>
          <p:nvSpPr>
            <p:cNvPr id="57" name="Google Shape;57;g2b58a8dfa5a_2_28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b58a8dfa5a_2_281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g2b58a8dfa5a_2_281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g2b58a8dfa5a_2_28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g2b58a8dfa5a_2_282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g2b58a8dfa5a_2_2825"/>
          <p:cNvGrpSpPr/>
          <p:nvPr/>
        </p:nvGrpSpPr>
        <p:grpSpPr>
          <a:xfrm>
            <a:off x="830392" y="1191256"/>
            <a:ext cx="745763" cy="45826"/>
            <a:chOff x="4580561" y="2589004"/>
            <a:chExt cx="1064464" cy="25200"/>
          </a:xfrm>
        </p:grpSpPr>
        <p:sp>
          <p:nvSpPr>
            <p:cNvPr id="64" name="Google Shape;64;g2b58a8dfa5a_2_28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2b58a8dfa5a_2_28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g2b58a8dfa5a_2_282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g2b58a8dfa5a_2_282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g2b58a8dfa5a_2_2825"/>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g2b58a8dfa5a_2_28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2b58a8dfa5a_2_2834"/>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g2b58a8dfa5a_2_28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2b58a8dfa5a_2_27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g2b58a8dfa5a_2_27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g2b58a8dfa5a_2_276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3.jpg"/><Relationship Id="rId6" Type="http://schemas.openxmlformats.org/officeDocument/2006/relationships/image" Target="../media/image10.jpg"/><Relationship Id="rId7" Type="http://schemas.openxmlformats.org/officeDocument/2006/relationships/image" Target="../media/image4.jpg"/><Relationship Id="rId8"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4.png"/><Relationship Id="rId13" Type="http://schemas.openxmlformats.org/officeDocument/2006/relationships/image" Target="../media/image19.png"/><Relationship Id="rId12"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20.png"/><Relationship Id="rId15" Type="http://schemas.openxmlformats.org/officeDocument/2006/relationships/image" Target="../media/image18.png"/><Relationship Id="rId14" Type="http://schemas.openxmlformats.org/officeDocument/2006/relationships/image" Target="../media/image11.png"/><Relationship Id="rId17" Type="http://schemas.openxmlformats.org/officeDocument/2006/relationships/image" Target="../media/image17.png"/><Relationship Id="rId16"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46.png"/><Relationship Id="rId13" Type="http://schemas.openxmlformats.org/officeDocument/2006/relationships/image" Target="../media/image27.png"/><Relationship Id="rId12" Type="http://schemas.openxmlformats.org/officeDocument/2006/relationships/image" Target="../media/image30.pn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1.png"/><Relationship Id="rId9" Type="http://schemas.openxmlformats.org/officeDocument/2006/relationships/image" Target="../media/image24.png"/><Relationship Id="rId15" Type="http://schemas.openxmlformats.org/officeDocument/2006/relationships/image" Target="../media/image47.png"/><Relationship Id="rId14" Type="http://schemas.openxmlformats.org/officeDocument/2006/relationships/image" Target="../media/image37.png"/><Relationship Id="rId17" Type="http://schemas.openxmlformats.org/officeDocument/2006/relationships/image" Target="../media/image41.png"/><Relationship Id="rId16" Type="http://schemas.openxmlformats.org/officeDocument/2006/relationships/image" Target="../media/image28.png"/><Relationship Id="rId5" Type="http://schemas.openxmlformats.org/officeDocument/2006/relationships/image" Target="../media/image35.png"/><Relationship Id="rId6" Type="http://schemas.openxmlformats.org/officeDocument/2006/relationships/image" Target="../media/image22.png"/><Relationship Id="rId7" Type="http://schemas.openxmlformats.org/officeDocument/2006/relationships/image" Target="../media/image26.png"/><Relationship Id="rId8"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pic>
        <p:nvPicPr>
          <p:cNvPr id="94" name="Google Shape;94;p1"/>
          <p:cNvPicPr preferRelativeResize="0"/>
          <p:nvPr/>
        </p:nvPicPr>
        <p:blipFill rotWithShape="1">
          <a:blip r:embed="rId3">
            <a:alphaModFix/>
          </a:blip>
          <a:srcRect b="0" l="0" r="0" t="0"/>
          <a:stretch/>
        </p:blipFill>
        <p:spPr>
          <a:xfrm>
            <a:off x="290950" y="90175"/>
            <a:ext cx="1474850" cy="1840500"/>
          </a:xfrm>
          <a:prstGeom prst="rect">
            <a:avLst/>
          </a:prstGeom>
          <a:noFill/>
          <a:ln>
            <a:noFill/>
          </a:ln>
        </p:spPr>
      </p:pic>
      <p:sp>
        <p:nvSpPr>
          <p:cNvPr id="95" name="Google Shape;95;p1"/>
          <p:cNvSpPr txBox="1"/>
          <p:nvPr/>
        </p:nvSpPr>
        <p:spPr>
          <a:xfrm>
            <a:off x="1765800" y="90175"/>
            <a:ext cx="5702400" cy="1046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2800" u="none" cap="none" strike="noStrike">
                <a:solidFill>
                  <a:schemeClr val="dk2"/>
                </a:solidFill>
                <a:latin typeface="Calibri"/>
                <a:ea typeface="Calibri"/>
                <a:cs typeface="Calibri"/>
                <a:sym typeface="Calibri"/>
              </a:rPr>
              <a:t>Bangladesh University of Business and Technology (BUBT)</a:t>
            </a:r>
            <a:endParaRPr b="1" i="0" sz="2800" u="none" cap="none" strike="noStrike">
              <a:solidFill>
                <a:schemeClr val="dk2"/>
              </a:solidFill>
              <a:latin typeface="Calibri"/>
              <a:ea typeface="Calibri"/>
              <a:cs typeface="Calibri"/>
              <a:sym typeface="Calibri"/>
            </a:endParaRPr>
          </a:p>
        </p:txBody>
      </p:sp>
      <p:sp>
        <p:nvSpPr>
          <p:cNvPr id="96" name="Google Shape;96;p1"/>
          <p:cNvSpPr txBox="1"/>
          <p:nvPr/>
        </p:nvSpPr>
        <p:spPr>
          <a:xfrm>
            <a:off x="5364375" y="2571750"/>
            <a:ext cx="3102000" cy="1678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800"/>
              <a:buFont typeface="Arial"/>
              <a:buNone/>
            </a:pPr>
            <a:r>
              <a:rPr b="1" i="0" lang="en" sz="1800" u="sng" cap="none" strike="noStrike">
                <a:solidFill>
                  <a:schemeClr val="dk2"/>
                </a:solidFill>
                <a:latin typeface="Times New Roman"/>
                <a:ea typeface="Times New Roman"/>
                <a:cs typeface="Times New Roman"/>
                <a:sym typeface="Times New Roman"/>
              </a:rPr>
              <a:t>Supervised by</a:t>
            </a:r>
            <a:endParaRPr i="0" sz="1800" u="sng" cap="none" strike="noStrike">
              <a:solidFill>
                <a:schemeClr val="dk2"/>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100"/>
              <a:buFont typeface="Arial"/>
              <a:buNone/>
            </a:pPr>
            <a:r>
              <a:rPr lang="en">
                <a:solidFill>
                  <a:schemeClr val="dk2"/>
                </a:solidFill>
                <a:highlight>
                  <a:srgbClr val="FFFFFF"/>
                </a:highlight>
                <a:latin typeface="Times New Roman"/>
                <a:ea typeface="Times New Roman"/>
                <a:cs typeface="Times New Roman"/>
                <a:sym typeface="Times New Roman"/>
              </a:rPr>
              <a:t>Mr.</a:t>
            </a:r>
            <a:r>
              <a:rPr lang="en">
                <a:solidFill>
                  <a:schemeClr val="dk2"/>
                </a:solidFill>
                <a:highlight>
                  <a:srgbClr val="FFFFFF"/>
                </a:highlight>
                <a:latin typeface="Times New Roman"/>
                <a:ea typeface="Times New Roman"/>
                <a:cs typeface="Times New Roman"/>
                <a:sym typeface="Times New Roman"/>
              </a:rPr>
              <a:t> Md. Ashiqur Rahman</a:t>
            </a:r>
            <a:endParaRPr i="0" u="none" cap="none" strike="noStrike">
              <a:solidFill>
                <a:schemeClr val="dk2"/>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100"/>
              <a:buFont typeface="Arial"/>
              <a:buNone/>
            </a:pPr>
            <a:r>
              <a:rPr i="0" lang="en" sz="1400" u="none" cap="none" strike="noStrike">
                <a:solidFill>
                  <a:schemeClr val="dk2"/>
                </a:solidFill>
                <a:latin typeface="Times New Roman"/>
                <a:ea typeface="Times New Roman"/>
                <a:cs typeface="Times New Roman"/>
                <a:sym typeface="Times New Roman"/>
              </a:rPr>
              <a:t>Assistant Professor</a:t>
            </a:r>
            <a:endParaRPr i="0" sz="1400" u="none" cap="none" strike="noStrike">
              <a:solidFill>
                <a:schemeClr val="dk2"/>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600"/>
              <a:buFont typeface="Arial"/>
              <a:buNone/>
            </a:pPr>
            <a:r>
              <a:rPr i="0" lang="en" sz="1400" u="none" cap="none" strike="noStrike">
                <a:solidFill>
                  <a:schemeClr val="dk2"/>
                </a:solidFill>
                <a:latin typeface="Times New Roman"/>
                <a:ea typeface="Times New Roman"/>
                <a:cs typeface="Times New Roman"/>
                <a:sym typeface="Times New Roman"/>
              </a:rPr>
              <a:t>Dept of CSE, BUBT</a:t>
            </a:r>
            <a:endParaRPr b="1" i="0" sz="1800" u="none" cap="none" strike="noStrike">
              <a:solidFill>
                <a:schemeClr val="dk2"/>
              </a:solidFill>
              <a:latin typeface="Times New Roman"/>
              <a:ea typeface="Times New Roman"/>
              <a:cs typeface="Times New Roman"/>
              <a:sym typeface="Times New Roman"/>
            </a:endParaRPr>
          </a:p>
        </p:txBody>
      </p:sp>
      <p:sp>
        <p:nvSpPr>
          <p:cNvPr id="97" name="Google Shape;97;p1"/>
          <p:cNvSpPr txBox="1"/>
          <p:nvPr/>
        </p:nvSpPr>
        <p:spPr>
          <a:xfrm>
            <a:off x="455700" y="2621350"/>
            <a:ext cx="4166700" cy="2390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1" i="0" lang="en" sz="1800" u="sng" cap="none" strike="noStrike">
                <a:solidFill>
                  <a:schemeClr val="dk2"/>
                </a:solidFill>
                <a:latin typeface="Times New Roman"/>
                <a:ea typeface="Times New Roman"/>
                <a:cs typeface="Times New Roman"/>
                <a:sym typeface="Times New Roman"/>
              </a:rPr>
              <a:t>Presented by</a:t>
            </a:r>
            <a:endParaRPr b="1" i="0" sz="1400" u="sng" cap="none" strike="noStrike">
              <a:solidFill>
                <a:srgbClr val="000000"/>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100"/>
              <a:buFont typeface="Arial"/>
              <a:buNone/>
            </a:pPr>
            <a:r>
              <a:rPr lang="en">
                <a:solidFill>
                  <a:schemeClr val="dk2"/>
                </a:solidFill>
                <a:highlight>
                  <a:srgbClr val="FFFFFF"/>
                </a:highlight>
                <a:latin typeface="Times New Roman"/>
                <a:ea typeface="Times New Roman"/>
                <a:cs typeface="Times New Roman"/>
                <a:sym typeface="Times New Roman"/>
              </a:rPr>
              <a:t>Md. Akhlaq Hossain</a:t>
            </a:r>
            <a:r>
              <a:rPr i="0" lang="en" sz="1400" u="none" cap="none" strike="noStrike">
                <a:solidFill>
                  <a:schemeClr val="dk2"/>
                </a:solidFill>
                <a:latin typeface="Times New Roman"/>
                <a:ea typeface="Times New Roman"/>
                <a:cs typeface="Times New Roman"/>
                <a:sym typeface="Times New Roman"/>
              </a:rPr>
              <a:t>	   (192021032</a:t>
            </a:r>
            <a:r>
              <a:rPr lang="en">
                <a:solidFill>
                  <a:schemeClr val="dk2"/>
                </a:solidFill>
                <a:latin typeface="Times New Roman"/>
                <a:ea typeface="Times New Roman"/>
                <a:cs typeface="Times New Roman"/>
                <a:sym typeface="Times New Roman"/>
              </a:rPr>
              <a:t>93</a:t>
            </a:r>
            <a:r>
              <a:rPr i="0" lang="en" sz="1400" u="none" cap="none" strike="noStrike">
                <a:solidFill>
                  <a:schemeClr val="dk2"/>
                </a:solidFill>
                <a:latin typeface="Times New Roman"/>
                <a:ea typeface="Times New Roman"/>
                <a:cs typeface="Times New Roman"/>
                <a:sym typeface="Times New Roman"/>
              </a:rPr>
              <a:t>)</a:t>
            </a:r>
            <a:endParaRPr i="0" sz="1400" u="none" cap="none" strike="noStrike">
              <a:solidFill>
                <a:schemeClr val="dk2"/>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100"/>
              <a:buFont typeface="Arial"/>
              <a:buNone/>
            </a:pPr>
            <a:r>
              <a:rPr lang="en">
                <a:solidFill>
                  <a:schemeClr val="dk2"/>
                </a:solidFill>
                <a:highlight>
                  <a:srgbClr val="FFFFFF"/>
                </a:highlight>
                <a:latin typeface="Times New Roman"/>
                <a:ea typeface="Times New Roman"/>
                <a:cs typeface="Times New Roman"/>
                <a:sym typeface="Times New Roman"/>
              </a:rPr>
              <a:t>Md. Zillur </a:t>
            </a:r>
            <a:r>
              <a:rPr lang="en">
                <a:solidFill>
                  <a:schemeClr val="dk2"/>
                </a:solidFill>
                <a:highlight>
                  <a:srgbClr val="FFFFFF"/>
                </a:highlight>
                <a:latin typeface="Times New Roman"/>
                <a:ea typeface="Times New Roman"/>
                <a:cs typeface="Times New Roman"/>
                <a:sym typeface="Times New Roman"/>
              </a:rPr>
              <a:t>Rahman</a:t>
            </a:r>
            <a:r>
              <a:rPr lang="en">
                <a:solidFill>
                  <a:schemeClr val="dk2"/>
                </a:solidFill>
                <a:highlight>
                  <a:srgbClr val="FFFFFF"/>
                </a:highlight>
                <a:latin typeface="Times New Roman"/>
                <a:ea typeface="Times New Roman"/>
                <a:cs typeface="Times New Roman"/>
                <a:sym typeface="Times New Roman"/>
              </a:rPr>
              <a:t> 	</a:t>
            </a:r>
            <a:r>
              <a:rPr i="0" lang="en" u="none" cap="none" strike="noStrike">
                <a:solidFill>
                  <a:schemeClr val="dk2"/>
                </a:solidFill>
                <a:latin typeface="Times New Roman"/>
                <a:ea typeface="Times New Roman"/>
                <a:cs typeface="Times New Roman"/>
                <a:sym typeface="Times New Roman"/>
              </a:rPr>
              <a:t>  </a:t>
            </a:r>
            <a:r>
              <a:rPr lang="en">
                <a:solidFill>
                  <a:schemeClr val="dk2"/>
                </a:solidFill>
                <a:latin typeface="Times New Roman"/>
                <a:ea typeface="Times New Roman"/>
                <a:cs typeface="Times New Roman"/>
                <a:sym typeface="Times New Roman"/>
              </a:rPr>
              <a:t> </a:t>
            </a:r>
            <a:r>
              <a:rPr i="0" lang="en" sz="1400" u="none" cap="none" strike="noStrike">
                <a:solidFill>
                  <a:schemeClr val="dk2"/>
                </a:solidFill>
                <a:latin typeface="Times New Roman"/>
                <a:ea typeface="Times New Roman"/>
                <a:cs typeface="Times New Roman"/>
                <a:sym typeface="Times New Roman"/>
              </a:rPr>
              <a:t>(1920210329</a:t>
            </a:r>
            <a:r>
              <a:rPr lang="en">
                <a:solidFill>
                  <a:schemeClr val="dk2"/>
                </a:solidFill>
                <a:latin typeface="Times New Roman"/>
                <a:ea typeface="Times New Roman"/>
                <a:cs typeface="Times New Roman"/>
                <a:sym typeface="Times New Roman"/>
              </a:rPr>
              <a:t>6</a:t>
            </a:r>
            <a:r>
              <a:rPr i="0" lang="en" sz="1400" u="none" cap="none" strike="noStrike">
                <a:solidFill>
                  <a:schemeClr val="dk2"/>
                </a:solidFill>
                <a:latin typeface="Times New Roman"/>
                <a:ea typeface="Times New Roman"/>
                <a:cs typeface="Times New Roman"/>
                <a:sym typeface="Times New Roman"/>
              </a:rPr>
              <a:t>)</a:t>
            </a:r>
            <a:endParaRPr i="0" sz="1400" u="none" cap="none" strike="noStrike">
              <a:solidFill>
                <a:schemeClr val="dk2"/>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100"/>
              <a:buFont typeface="Arial"/>
              <a:buNone/>
            </a:pPr>
            <a:r>
              <a:rPr lang="en">
                <a:solidFill>
                  <a:schemeClr val="dk2"/>
                </a:solidFill>
                <a:highlight>
                  <a:srgbClr val="FFFFFF"/>
                </a:highlight>
                <a:latin typeface="Times New Roman"/>
                <a:ea typeface="Times New Roman"/>
                <a:cs typeface="Times New Roman"/>
                <a:sym typeface="Times New Roman"/>
              </a:rPr>
              <a:t>Tamima Nisat</a:t>
            </a:r>
            <a:r>
              <a:rPr i="0" lang="en" sz="1400" u="none" cap="none" strike="noStrike">
                <a:solidFill>
                  <a:schemeClr val="dk2"/>
                </a:solidFill>
                <a:latin typeface="Times New Roman"/>
                <a:ea typeface="Times New Roman"/>
                <a:cs typeface="Times New Roman"/>
                <a:sym typeface="Times New Roman"/>
              </a:rPr>
              <a:t>		  (19202103</a:t>
            </a:r>
            <a:r>
              <a:rPr lang="en">
                <a:solidFill>
                  <a:schemeClr val="dk2"/>
                </a:solidFill>
                <a:latin typeface="Times New Roman"/>
                <a:ea typeface="Times New Roman"/>
                <a:cs typeface="Times New Roman"/>
                <a:sym typeface="Times New Roman"/>
              </a:rPr>
              <a:t>309</a:t>
            </a:r>
            <a:r>
              <a:rPr i="0" lang="en" sz="1400" u="none" cap="none" strike="noStrike">
                <a:solidFill>
                  <a:schemeClr val="dk2"/>
                </a:solidFill>
                <a:latin typeface="Times New Roman"/>
                <a:ea typeface="Times New Roman"/>
                <a:cs typeface="Times New Roman"/>
                <a:sym typeface="Times New Roman"/>
              </a:rPr>
              <a:t>)</a:t>
            </a:r>
            <a:endParaRPr i="0" sz="1400" u="none" cap="none" strike="noStrike">
              <a:solidFill>
                <a:schemeClr val="dk2"/>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rgbClr val="000000"/>
              </a:buClr>
              <a:buSzPts val="1400"/>
              <a:buFont typeface="Arial"/>
              <a:buNone/>
            </a:pPr>
            <a:r>
              <a:rPr lang="en">
                <a:solidFill>
                  <a:schemeClr val="dk2"/>
                </a:solidFill>
                <a:highlight>
                  <a:srgbClr val="FFFFFF"/>
                </a:highlight>
                <a:latin typeface="Times New Roman"/>
                <a:ea typeface="Times New Roman"/>
                <a:cs typeface="Times New Roman"/>
                <a:sym typeface="Times New Roman"/>
              </a:rPr>
              <a:t>Al Rifat Hasan</a:t>
            </a:r>
            <a:r>
              <a:rPr i="0" lang="en" sz="1400" u="none" cap="none" strike="noStrike">
                <a:solidFill>
                  <a:schemeClr val="dk2"/>
                </a:solidFill>
                <a:latin typeface="Times New Roman"/>
                <a:ea typeface="Times New Roman"/>
                <a:cs typeface="Times New Roman"/>
                <a:sym typeface="Times New Roman"/>
              </a:rPr>
              <a:t>              </a:t>
            </a:r>
            <a:r>
              <a:rPr lang="en">
                <a:solidFill>
                  <a:schemeClr val="dk2"/>
                </a:solidFill>
                <a:latin typeface="Times New Roman"/>
                <a:ea typeface="Times New Roman"/>
                <a:cs typeface="Times New Roman"/>
                <a:sym typeface="Times New Roman"/>
              </a:rPr>
              <a:t>     </a:t>
            </a:r>
            <a:r>
              <a:rPr i="0" lang="en" sz="1400" u="none" cap="none" strike="noStrike">
                <a:solidFill>
                  <a:schemeClr val="dk2"/>
                </a:solidFill>
                <a:latin typeface="Times New Roman"/>
                <a:ea typeface="Times New Roman"/>
                <a:cs typeface="Times New Roman"/>
                <a:sym typeface="Times New Roman"/>
              </a:rPr>
              <a:t>(192021033</a:t>
            </a:r>
            <a:r>
              <a:rPr lang="en">
                <a:solidFill>
                  <a:schemeClr val="dk2"/>
                </a:solidFill>
                <a:latin typeface="Times New Roman"/>
                <a:ea typeface="Times New Roman"/>
                <a:cs typeface="Times New Roman"/>
                <a:sym typeface="Times New Roman"/>
              </a:rPr>
              <a:t>11</a:t>
            </a:r>
            <a:r>
              <a:rPr i="0" lang="en" sz="1400" u="none" cap="none" strike="noStrike">
                <a:solidFill>
                  <a:schemeClr val="dk2"/>
                </a:solidFill>
                <a:latin typeface="Times New Roman"/>
                <a:ea typeface="Times New Roman"/>
                <a:cs typeface="Times New Roman"/>
                <a:sym typeface="Times New Roman"/>
              </a:rPr>
              <a:t>)</a:t>
            </a:r>
            <a:endParaRPr i="0" sz="1400" u="none" cap="none" strike="noStrike">
              <a:solidFill>
                <a:schemeClr val="dk2"/>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rgbClr val="000000"/>
              </a:buClr>
              <a:buSzPts val="1400"/>
              <a:buFont typeface="Arial"/>
              <a:buNone/>
            </a:pPr>
            <a:r>
              <a:rPr lang="en">
                <a:solidFill>
                  <a:schemeClr val="dk2"/>
                </a:solidFill>
                <a:highlight>
                  <a:srgbClr val="FFFFFF"/>
                </a:highlight>
                <a:latin typeface="Times New Roman"/>
                <a:ea typeface="Times New Roman"/>
                <a:cs typeface="Times New Roman"/>
                <a:sym typeface="Times New Roman"/>
              </a:rPr>
              <a:t>Nasir Uddin		            (</a:t>
            </a:r>
            <a:r>
              <a:rPr lang="en">
                <a:solidFill>
                  <a:schemeClr val="dk2"/>
                </a:solidFill>
                <a:latin typeface="Times New Roman"/>
                <a:ea typeface="Times New Roman"/>
                <a:cs typeface="Times New Roman"/>
                <a:sym typeface="Times New Roman"/>
              </a:rPr>
              <a:t>19202103316)</a:t>
            </a:r>
            <a:endParaRPr>
              <a:solidFill>
                <a:schemeClr val="dk2"/>
              </a:solidFill>
              <a:latin typeface="Times New Roman"/>
              <a:ea typeface="Times New Roman"/>
              <a:cs typeface="Times New Roman"/>
              <a:sym typeface="Times New Roman"/>
            </a:endParaRPr>
          </a:p>
        </p:txBody>
      </p:sp>
      <p:sp>
        <p:nvSpPr>
          <p:cNvPr id="98" name="Google Shape;98;p1"/>
          <p:cNvSpPr txBox="1"/>
          <p:nvPr>
            <p:ph idx="4294967295" type="title"/>
          </p:nvPr>
        </p:nvSpPr>
        <p:spPr>
          <a:xfrm>
            <a:off x="1765800" y="1136875"/>
            <a:ext cx="6545100" cy="155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accent5"/>
                </a:solidFill>
                <a:highlight>
                  <a:srgbClr val="FFFFFF"/>
                </a:highlight>
                <a:latin typeface="Times New Roman"/>
                <a:ea typeface="Times New Roman"/>
                <a:cs typeface="Times New Roman"/>
                <a:sym typeface="Times New Roman"/>
              </a:rPr>
              <a:t>Enhancing Cattle Disease Detection Accuracy: A Fusion of VGG-16 and InceptionV3 for Simultaneous Diagnosis of LSD</a:t>
            </a:r>
            <a:r>
              <a:rPr lang="en" sz="2200">
                <a:solidFill>
                  <a:schemeClr val="accent5"/>
                </a:solidFill>
                <a:latin typeface="Times New Roman"/>
                <a:ea typeface="Times New Roman"/>
                <a:cs typeface="Times New Roman"/>
                <a:sym typeface="Times New Roman"/>
              </a:rPr>
              <a:t> </a:t>
            </a:r>
            <a:r>
              <a:rPr lang="en" sz="2200">
                <a:solidFill>
                  <a:schemeClr val="accent5"/>
                </a:solidFill>
                <a:highlight>
                  <a:srgbClr val="FFFFFF"/>
                </a:highlight>
                <a:latin typeface="Times New Roman"/>
                <a:ea typeface="Times New Roman"/>
                <a:cs typeface="Times New Roman"/>
                <a:sym typeface="Times New Roman"/>
              </a:rPr>
              <a:t>and FMD</a:t>
            </a:r>
            <a:endParaRPr sz="2200">
              <a:solidFill>
                <a:schemeClr val="accent5"/>
              </a:solidFill>
              <a:highlight>
                <a:srgbClr val="FFFFFF"/>
              </a:highlight>
              <a:latin typeface="Times New Roman"/>
              <a:ea typeface="Times New Roman"/>
              <a:cs typeface="Times New Roman"/>
              <a:sym typeface="Times New Roman"/>
            </a:endParaRPr>
          </a:p>
          <a:p>
            <a:pPr indent="0" lvl="0" marL="0" rtl="0" algn="ctr">
              <a:lnSpc>
                <a:spcPct val="100000"/>
              </a:lnSpc>
              <a:spcBef>
                <a:spcPts val="0"/>
              </a:spcBef>
              <a:spcAft>
                <a:spcPts val="0"/>
              </a:spcAft>
              <a:buSzPts val="2700"/>
              <a:buNone/>
            </a:pPr>
            <a:r>
              <a:t/>
            </a:r>
            <a:endParaRPr/>
          </a:p>
        </p:txBody>
      </p:sp>
      <p:sp>
        <p:nvSpPr>
          <p:cNvPr id="99" name="Google Shape;99;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
          <p:cNvSpPr txBox="1"/>
          <p:nvPr/>
        </p:nvSpPr>
        <p:spPr>
          <a:xfrm>
            <a:off x="585225" y="2347725"/>
            <a:ext cx="8149500" cy="25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graphicFrame>
        <p:nvGraphicFramePr>
          <p:cNvPr id="101" name="Google Shape;101;p1"/>
          <p:cNvGraphicFramePr/>
          <p:nvPr/>
        </p:nvGraphicFramePr>
        <p:xfrm>
          <a:off x="455700" y="2574450"/>
          <a:ext cx="3000000" cy="3000000"/>
        </p:xfrm>
        <a:graphic>
          <a:graphicData uri="http://schemas.openxmlformats.org/drawingml/2006/table">
            <a:tbl>
              <a:tblPr>
                <a:noFill/>
                <a:tableStyleId>{3DC19C94-61EE-46E7-ABC3-96B1E26103F1}</a:tableStyleId>
              </a:tblPr>
              <a:tblGrid>
                <a:gridCol w="4166700"/>
                <a:gridCol w="4112350"/>
              </a:tblGrid>
              <a:tr h="2390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aphicFrame>
        <p:nvGraphicFramePr>
          <p:cNvPr id="178" name="Google Shape;178;p8"/>
          <p:cNvGraphicFramePr/>
          <p:nvPr/>
        </p:nvGraphicFramePr>
        <p:xfrm>
          <a:off x="152375" y="545088"/>
          <a:ext cx="3000000" cy="3000000"/>
        </p:xfrm>
        <a:graphic>
          <a:graphicData uri="http://schemas.openxmlformats.org/drawingml/2006/table">
            <a:tbl>
              <a:tblPr>
                <a:noFill/>
                <a:tableStyleId>{6D2D7004-C131-4540-86D5-E19DF1F038EA}</a:tableStyleId>
              </a:tblPr>
              <a:tblGrid>
                <a:gridCol w="1572950"/>
                <a:gridCol w="2857725"/>
                <a:gridCol w="1493450"/>
                <a:gridCol w="1671875"/>
                <a:gridCol w="1243225"/>
              </a:tblGrid>
              <a:tr h="388550">
                <a:tc>
                  <a:txBody>
                    <a:bodyPr/>
                    <a:lstStyle/>
                    <a:p>
                      <a:pPr indent="0" lvl="0" marL="0" marR="0" rtl="0" algn="ctr">
                        <a:lnSpc>
                          <a:spcPct val="100000"/>
                        </a:lnSpc>
                        <a:spcBef>
                          <a:spcPts val="0"/>
                        </a:spcBef>
                        <a:spcAft>
                          <a:spcPts val="0"/>
                        </a:spcAft>
                        <a:buClr>
                          <a:srgbClr val="000000"/>
                        </a:buClr>
                        <a:buSzPts val="1400"/>
                        <a:buFont typeface="Arial"/>
                        <a:buNone/>
                      </a:pPr>
                      <a:r>
                        <a:rPr b="1" lang="en" u="none" cap="none" strike="noStrike">
                          <a:solidFill>
                            <a:schemeClr val="lt1"/>
                          </a:solidFill>
                        </a:rPr>
                        <a:t>Author</a:t>
                      </a:r>
                      <a:endParaRPr b="1"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accent1"/>
                      </a:solidFill>
                      <a:prstDash val="dot"/>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b="1" lang="en">
                          <a:solidFill>
                            <a:schemeClr val="lt1"/>
                          </a:solidFill>
                        </a:rPr>
                        <a:t>Paper Name</a:t>
                      </a:r>
                      <a:endParaRPr b="1" u="none" cap="none" strike="noStrike">
                        <a:solidFill>
                          <a:schemeClr val="lt1"/>
                        </a:solidFill>
                      </a:endParaRPr>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u="none" cap="none" strike="noStrike">
                          <a:solidFill>
                            <a:schemeClr val="lt1"/>
                          </a:solidFill>
                        </a:rPr>
                        <a:t>Model</a:t>
                      </a:r>
                      <a:endParaRPr b="1"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u="none" cap="none" strike="noStrike">
                          <a:solidFill>
                            <a:schemeClr val="lt1"/>
                          </a:solidFill>
                        </a:rPr>
                        <a:t>Dataset</a:t>
                      </a:r>
                      <a:endParaRPr b="1"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u="none" cap="none" strike="noStrike">
                          <a:solidFill>
                            <a:schemeClr val="lt1"/>
                          </a:solidFill>
                        </a:rPr>
                        <a:t>Accuracy</a:t>
                      </a:r>
                      <a:endParaRPr b="1"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r>
              <a:tr h="779375">
                <a:tc>
                  <a:txBody>
                    <a:bodyPr/>
                    <a:lstStyle/>
                    <a:p>
                      <a:pPr indent="0" lvl="0" marL="0" marR="0" rtl="0" algn="ctr">
                        <a:lnSpc>
                          <a:spcPct val="100000"/>
                        </a:lnSpc>
                        <a:spcBef>
                          <a:spcPts val="0"/>
                        </a:spcBef>
                        <a:spcAft>
                          <a:spcPts val="0"/>
                        </a:spcAft>
                        <a:buClr>
                          <a:srgbClr val="000000"/>
                        </a:buClr>
                        <a:buSzPts val="1400"/>
                        <a:buFont typeface="Arial"/>
                        <a:buNone/>
                      </a:pPr>
                      <a:r>
                        <a:rPr lang="en" sz="1200">
                          <a:highlight>
                            <a:srgbClr val="FFFFFF"/>
                          </a:highlight>
                        </a:rPr>
                        <a:t>G. Rai, Naveen, A. Hussain</a:t>
                      </a:r>
                      <a:endParaRPr sz="1200" u="none" cap="none" strike="noStrike"/>
                    </a:p>
                  </a:txBody>
                  <a:tcPr marT="91425" marB="91425" marR="91425" marL="91425" anchor="ctr">
                    <a:lnL cap="flat" cmpd="sng" w="9525">
                      <a:solidFill>
                        <a:schemeClr val="accent1"/>
                      </a:solidFill>
                      <a:prstDash val="dot"/>
                      <a:round/>
                      <a:headEnd len="sm" w="sm" type="none"/>
                      <a:tailEnd len="sm" w="sm" type="none"/>
                    </a:lnL>
                    <a:lnR cap="flat" cmpd="sng" w="9525">
                      <a:solidFill>
                        <a:schemeClr val="accent1"/>
                      </a:solidFill>
                      <a:prstDash val="dot"/>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n" sz="1200">
                          <a:highlight>
                            <a:srgbClr val="FFFFFF"/>
                          </a:highlight>
                        </a:rPr>
                        <a:t>A deep</a:t>
                      </a:r>
                      <a:r>
                        <a:rPr lang="en" sz="1200"/>
                        <a:t> </a:t>
                      </a:r>
                      <a:r>
                        <a:rPr lang="en" sz="1200">
                          <a:highlight>
                            <a:srgbClr val="FFFFFF"/>
                          </a:highlight>
                        </a:rPr>
                        <a:t>learning approach to detect lumpy skin disease in cows</a:t>
                      </a:r>
                      <a:endParaRPr sz="1200"/>
                    </a:p>
                  </a:txBody>
                  <a:tcPr marT="91425" marB="91425" marR="91425" marL="91425" anchor="ctr">
                    <a:lnL cap="flat" cmpd="sng" w="9525">
                      <a:solidFill>
                        <a:schemeClr val="accent1"/>
                      </a:solidFill>
                      <a:prstDash val="dot"/>
                      <a:round/>
                      <a:headEnd len="sm" w="sm" type="none"/>
                      <a:tailEnd len="sm" w="sm" type="none"/>
                    </a:lnL>
                    <a:lnR cap="flat" cmpd="sng" w="9525">
                      <a:solidFill>
                        <a:schemeClr val="accent1"/>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highlight>
                            <a:srgbClr val="FFFFFF"/>
                          </a:highlight>
                        </a:rPr>
                        <a:t>VGG-16 , VGG-19,</a:t>
                      </a:r>
                      <a:endParaRPr sz="1200">
                        <a:highlight>
                          <a:srgbClr val="FFFFFF"/>
                        </a:highlight>
                      </a:endParaRPr>
                    </a:p>
                    <a:p>
                      <a:pPr indent="0" lvl="0" marL="0" marR="0" rtl="0" algn="ctr">
                        <a:lnSpc>
                          <a:spcPct val="100000"/>
                        </a:lnSpc>
                        <a:spcBef>
                          <a:spcPts val="0"/>
                        </a:spcBef>
                        <a:spcAft>
                          <a:spcPts val="0"/>
                        </a:spcAft>
                        <a:buClr>
                          <a:srgbClr val="000000"/>
                        </a:buClr>
                        <a:buSzPts val="1400"/>
                        <a:buFont typeface="Arial"/>
                        <a:buNone/>
                      </a:pPr>
                      <a:r>
                        <a:rPr lang="en" sz="1200">
                          <a:highlight>
                            <a:srgbClr val="FFFFFF"/>
                          </a:highlight>
                        </a:rPr>
                        <a:t>Inception-v3</a:t>
                      </a:r>
                      <a:endParaRPr sz="1200"/>
                    </a:p>
                  </a:txBody>
                  <a:tcPr marT="91425" marB="91425" marR="91425" marL="91425" anchor="ctr">
                    <a:lnL cap="flat" cmpd="sng" w="9525">
                      <a:solidFill>
                        <a:schemeClr val="accent1"/>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highlight>
                            <a:srgbClr val="FFFFFF"/>
                          </a:highlight>
                        </a:rPr>
                        <a:t>Lumpy Skin and Normal Skin</a:t>
                      </a:r>
                      <a:endParaRPr sz="1200" u="none" cap="none" strike="noStrike"/>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highlight>
                            <a:srgbClr val="FFFFFF"/>
                          </a:highlight>
                        </a:rPr>
                        <a:t>92.5%</a:t>
                      </a:r>
                      <a:endParaRPr sz="1200" u="none" cap="none" strike="noStrike"/>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975700">
                <a:tc>
                  <a:txBody>
                    <a:bodyPr/>
                    <a:lstStyle/>
                    <a:p>
                      <a:pPr indent="0" lvl="0" marL="0" marR="0" rtl="0" algn="ctr">
                        <a:lnSpc>
                          <a:spcPct val="100000"/>
                        </a:lnSpc>
                        <a:spcBef>
                          <a:spcPts val="0"/>
                        </a:spcBef>
                        <a:spcAft>
                          <a:spcPts val="0"/>
                        </a:spcAft>
                        <a:buClr>
                          <a:srgbClr val="000000"/>
                        </a:buClr>
                        <a:buSzPts val="1400"/>
                        <a:buFont typeface="Arial"/>
                        <a:buNone/>
                      </a:pPr>
                      <a:r>
                        <a:rPr lang="en" sz="1200">
                          <a:highlight>
                            <a:srgbClr val="FFFFFF"/>
                          </a:highlight>
                        </a:rPr>
                        <a:t>B. Jiang, Q. Wu</a:t>
                      </a:r>
                      <a:endParaRPr sz="1200" u="none" cap="none" strike="noStrike"/>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accent1"/>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n" sz="1200">
                          <a:highlight>
                            <a:srgbClr val="FFFFFF"/>
                          </a:highlight>
                        </a:rPr>
                        <a:t>Flyolov3 deep learning for</a:t>
                      </a:r>
                      <a:endParaRPr sz="1200">
                        <a:highlight>
                          <a:srgbClr val="FFFFFF"/>
                        </a:highlight>
                      </a:endParaRPr>
                    </a:p>
                    <a:p>
                      <a:pPr indent="0" lvl="0" marL="0" rtl="0" algn="l">
                        <a:lnSpc>
                          <a:spcPct val="115000"/>
                        </a:lnSpc>
                        <a:spcBef>
                          <a:spcPts val="0"/>
                        </a:spcBef>
                        <a:spcAft>
                          <a:spcPts val="0"/>
                        </a:spcAft>
                        <a:buNone/>
                      </a:pPr>
                      <a:r>
                        <a:rPr lang="en" sz="1200">
                          <a:highlight>
                            <a:srgbClr val="FFFFFF"/>
                          </a:highlight>
                        </a:rPr>
                        <a:t>key parts of dairy cow body detection</a:t>
                      </a:r>
                      <a:endParaRPr sz="1200">
                        <a:highlight>
                          <a:srgbClr val="FFFFFF"/>
                        </a:highlight>
                      </a:endParaRPr>
                    </a:p>
                    <a:p>
                      <a:pPr indent="0" lvl="0" marL="0" marR="0" rtl="0" algn="ctr">
                        <a:lnSpc>
                          <a:spcPct val="100000"/>
                        </a:lnSpc>
                        <a:spcBef>
                          <a:spcPts val="0"/>
                        </a:spcBef>
                        <a:spcAft>
                          <a:spcPts val="0"/>
                        </a:spcAft>
                        <a:buNone/>
                      </a:pPr>
                      <a:r>
                        <a:rPr lang="en" sz="1200"/>
                        <a:t> </a:t>
                      </a:r>
                      <a:endParaRPr sz="1200"/>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highlight>
                            <a:srgbClr val="FFFFFF"/>
                          </a:highlight>
                        </a:rPr>
                        <a:t>YOLOV3</a:t>
                      </a:r>
                      <a:endParaRPr sz="1200" u="none" cap="none" strike="noStrike"/>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highlight>
                            <a:srgbClr val="FFFFFF"/>
                          </a:highlight>
                        </a:rPr>
                        <a:t>Cow Image</a:t>
                      </a:r>
                      <a:endParaRPr sz="1200" u="none" cap="none" strike="noStrike"/>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highlight>
                            <a:srgbClr val="FFFFFF"/>
                          </a:highlight>
                        </a:rPr>
                        <a:t>83.47%</a:t>
                      </a:r>
                      <a:endParaRPr sz="1200" u="none" cap="none" strike="noStrike"/>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1610000">
                <a:tc>
                  <a:txBody>
                    <a:bodyPr/>
                    <a:lstStyle/>
                    <a:p>
                      <a:pPr indent="0" lvl="0" marL="0" rtl="0" algn="ctr">
                        <a:spcBef>
                          <a:spcPts val="0"/>
                        </a:spcBef>
                        <a:spcAft>
                          <a:spcPts val="0"/>
                        </a:spcAft>
                        <a:buNone/>
                      </a:pPr>
                      <a:r>
                        <a:t/>
                      </a:r>
                      <a:endParaRPr sz="1200">
                        <a:highlight>
                          <a:srgbClr val="FFFFFF"/>
                        </a:highlight>
                      </a:endParaRPr>
                    </a:p>
                    <a:p>
                      <a:pPr indent="0" lvl="0" marL="0" rtl="0" algn="ctr">
                        <a:lnSpc>
                          <a:spcPct val="115000"/>
                        </a:lnSpc>
                        <a:spcBef>
                          <a:spcPts val="0"/>
                        </a:spcBef>
                        <a:spcAft>
                          <a:spcPts val="0"/>
                        </a:spcAft>
                        <a:buNone/>
                      </a:pPr>
                      <a:r>
                        <a:rPr lang="en" sz="1200">
                          <a:highlight>
                            <a:srgbClr val="FFFFFF"/>
                          </a:highlight>
                        </a:rPr>
                        <a:t>Y. Qiao, M. Truman</a:t>
                      </a:r>
                      <a:endParaRPr sz="1200">
                        <a:highlight>
                          <a:srgbClr val="FFFFFF"/>
                        </a:highlight>
                      </a:endParaRPr>
                    </a:p>
                    <a:p>
                      <a:pPr indent="0" lvl="0" marL="0" marR="0" rtl="0" algn="ctr">
                        <a:lnSpc>
                          <a:spcPct val="100000"/>
                        </a:lnSpc>
                        <a:spcBef>
                          <a:spcPts val="0"/>
                        </a:spcBef>
                        <a:spcAft>
                          <a:spcPts val="0"/>
                        </a:spcAft>
                        <a:buClr>
                          <a:srgbClr val="000000"/>
                        </a:buClr>
                        <a:buSzPts val="1400"/>
                        <a:buFont typeface="Arial"/>
                        <a:buNone/>
                      </a:pPr>
                      <a:r>
                        <a:t/>
                      </a:r>
                      <a:endParaRPr sz="1200">
                        <a:highlight>
                          <a:srgbClr val="FFFFFF"/>
                        </a:highlight>
                      </a:endParaRPr>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n" sz="1200">
                          <a:highlight>
                            <a:srgbClr val="FFFFFF"/>
                          </a:highlight>
                        </a:rPr>
                        <a:t>Cattle</a:t>
                      </a:r>
                      <a:r>
                        <a:rPr lang="en" sz="1200">
                          <a:highlight>
                            <a:srgbClr val="FFFFFF"/>
                          </a:highlight>
                        </a:rPr>
                        <a:t> </a:t>
                      </a:r>
                      <a:r>
                        <a:rPr lang="en" sz="1200">
                          <a:highlight>
                            <a:srgbClr val="FFFFFF"/>
                          </a:highlight>
                        </a:rPr>
                        <a:t>segmentation and contour </a:t>
                      </a:r>
                      <a:endParaRPr sz="1200">
                        <a:highlight>
                          <a:srgbClr val="FFFFFF"/>
                        </a:highlight>
                      </a:endParaRPr>
                    </a:p>
                    <a:p>
                      <a:pPr indent="0" lvl="0" marL="0" rtl="0" algn="l">
                        <a:lnSpc>
                          <a:spcPct val="115000"/>
                        </a:lnSpc>
                        <a:spcBef>
                          <a:spcPts val="0"/>
                        </a:spcBef>
                        <a:spcAft>
                          <a:spcPts val="0"/>
                        </a:spcAft>
                        <a:buNone/>
                      </a:pPr>
                      <a:r>
                        <a:rPr lang="en" sz="1200">
                          <a:highlight>
                            <a:schemeClr val="lt1"/>
                          </a:highlight>
                        </a:rPr>
                        <a:t>extraction</a:t>
                      </a:r>
                      <a:r>
                        <a:rPr lang="en" sz="1200">
                          <a:highlight>
                            <a:srgbClr val="FFFFFF"/>
                          </a:highlight>
                        </a:rPr>
                        <a:t>  </a:t>
                      </a:r>
                      <a:r>
                        <a:rPr lang="en" sz="1200">
                          <a:highlight>
                            <a:srgbClr val="FFFFFF"/>
                          </a:highlight>
                        </a:rPr>
                        <a:t>based on mask r-cnn</a:t>
                      </a:r>
                      <a:endParaRPr sz="1200">
                        <a:highlight>
                          <a:srgbClr val="FFFFFF"/>
                        </a:highlight>
                      </a:endParaRPr>
                    </a:p>
                    <a:p>
                      <a:pPr indent="0" lvl="0" marL="0" rtl="0" algn="l">
                        <a:lnSpc>
                          <a:spcPct val="115000"/>
                        </a:lnSpc>
                        <a:spcBef>
                          <a:spcPts val="0"/>
                        </a:spcBef>
                        <a:spcAft>
                          <a:spcPts val="0"/>
                        </a:spcAft>
                        <a:buNone/>
                      </a:pPr>
                      <a:r>
                        <a:rPr lang="en" sz="1200">
                          <a:highlight>
                            <a:srgbClr val="FFFFFF"/>
                          </a:highlight>
                        </a:rPr>
                        <a:t> for precision livestock farming</a:t>
                      </a:r>
                      <a:endParaRPr sz="1200">
                        <a:highlight>
                          <a:srgbClr val="FFFFFF"/>
                        </a:highlight>
                      </a:endParaRPr>
                    </a:p>
                    <a:p>
                      <a:pPr indent="0" lvl="0" marL="0" rtl="0" algn="l">
                        <a:lnSpc>
                          <a:spcPct val="115000"/>
                        </a:lnSpc>
                        <a:spcBef>
                          <a:spcPts val="0"/>
                        </a:spcBef>
                        <a:spcAft>
                          <a:spcPts val="0"/>
                        </a:spcAft>
                        <a:buNone/>
                      </a:pPr>
                      <a:r>
                        <a:t/>
                      </a:r>
                      <a:endParaRPr sz="1200">
                        <a:highlight>
                          <a:srgbClr val="FFFFFF"/>
                        </a:highlight>
                      </a:endParaRPr>
                    </a:p>
                    <a:p>
                      <a:pPr indent="0" lvl="0" marL="0" rtl="0" algn="l">
                        <a:lnSpc>
                          <a:spcPct val="115000"/>
                        </a:lnSpc>
                        <a:spcBef>
                          <a:spcPts val="0"/>
                        </a:spcBef>
                        <a:spcAft>
                          <a:spcPts val="0"/>
                        </a:spcAft>
                        <a:buNone/>
                      </a:pPr>
                      <a:r>
                        <a:t/>
                      </a:r>
                      <a:endParaRPr sz="1200">
                        <a:highlight>
                          <a:srgbClr val="FFFFFF"/>
                        </a:highlight>
                      </a:endParaRPr>
                    </a:p>
                    <a:p>
                      <a:pPr indent="0" lvl="0" marL="0" marR="0" rtl="0" algn="ctr">
                        <a:lnSpc>
                          <a:spcPct val="100000"/>
                        </a:lnSpc>
                        <a:spcBef>
                          <a:spcPts val="0"/>
                        </a:spcBef>
                        <a:spcAft>
                          <a:spcPts val="0"/>
                        </a:spcAft>
                        <a:buNone/>
                      </a:pPr>
                      <a:r>
                        <a:t/>
                      </a:r>
                      <a:endParaRPr sz="1200">
                        <a:highlight>
                          <a:srgbClr val="FFFFFF"/>
                        </a:highlight>
                      </a:endParaRPr>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highlight>
                            <a:srgbClr val="FFFFFF"/>
                          </a:highlight>
                        </a:rPr>
                        <a:t>R-CNN with ResNet</a:t>
                      </a:r>
                      <a:endParaRPr sz="1200" u="none" cap="none" strike="noStrike"/>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rtl="0" algn="ctr">
                        <a:lnSpc>
                          <a:spcPct val="115000"/>
                        </a:lnSpc>
                        <a:spcBef>
                          <a:spcPts val="0"/>
                        </a:spcBef>
                        <a:spcAft>
                          <a:spcPts val="0"/>
                        </a:spcAft>
                        <a:buNone/>
                      </a:pPr>
                      <a:r>
                        <a:rPr lang="en" sz="1200">
                          <a:highlight>
                            <a:schemeClr val="lt1"/>
                          </a:highlight>
                        </a:rPr>
                        <a:t>Cattle segmentation</a:t>
                      </a:r>
                      <a:endParaRPr sz="1200">
                        <a:highlight>
                          <a:schemeClr val="lt1"/>
                        </a:highlight>
                      </a:endParaRPr>
                    </a:p>
                    <a:p>
                      <a:pPr indent="0" lvl="0" marL="0" marR="0" rtl="0" algn="ctr">
                        <a:lnSpc>
                          <a:spcPct val="100000"/>
                        </a:lnSpc>
                        <a:spcBef>
                          <a:spcPts val="0"/>
                        </a:spcBef>
                        <a:spcAft>
                          <a:spcPts val="0"/>
                        </a:spcAft>
                        <a:buClr>
                          <a:srgbClr val="000000"/>
                        </a:buClr>
                        <a:buSzPts val="1400"/>
                        <a:buFont typeface="Arial"/>
                        <a:buNone/>
                      </a:pPr>
                      <a:r>
                        <a:t/>
                      </a:r>
                      <a:endParaRPr sz="1200"/>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t>92</a:t>
                      </a:r>
                      <a:r>
                        <a:rPr lang="en" sz="1200" u="none" cap="none" strike="noStrike"/>
                        <a:t>%</a:t>
                      </a:r>
                      <a:endParaRPr sz="1200" u="none" cap="none" strike="noStrike"/>
                    </a:p>
                  </a:txBody>
                  <a:tcPr marT="91425" marB="91425" marR="91425" marL="91425" anchor="ctr">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2" name="Shape 182"/>
        <p:cNvGrpSpPr/>
        <p:nvPr/>
      </p:nvGrpSpPr>
      <p:grpSpPr>
        <a:xfrm>
          <a:off x="0" y="0"/>
          <a:ext cx="0" cy="0"/>
          <a:chOff x="0" y="0"/>
          <a:chExt cx="0" cy="0"/>
        </a:xfrm>
      </p:grpSpPr>
      <p:sp>
        <p:nvSpPr>
          <p:cNvPr id="183" name="Google Shape;183;p9"/>
          <p:cNvSpPr txBox="1"/>
          <p:nvPr>
            <p:ph type="title"/>
          </p:nvPr>
        </p:nvSpPr>
        <p:spPr>
          <a:xfrm>
            <a:off x="620225" y="1052175"/>
            <a:ext cx="3959400" cy="1445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8000"/>
              <a:buNone/>
            </a:pPr>
            <a:r>
              <a:rPr lang="en"/>
              <a:t>5</a:t>
            </a:r>
            <a:endParaRPr sz="7200"/>
          </a:p>
        </p:txBody>
      </p:sp>
      <p:sp>
        <p:nvSpPr>
          <p:cNvPr id="184" name="Google Shape;18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85" name="Google Shape;185;p9"/>
          <p:cNvSpPr txBox="1"/>
          <p:nvPr>
            <p:ph idx="2" type="title"/>
          </p:nvPr>
        </p:nvSpPr>
        <p:spPr>
          <a:xfrm>
            <a:off x="620225" y="2497575"/>
            <a:ext cx="6607800" cy="1445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en" sz="3600"/>
              <a:t>Methodology</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191" name="Google Shape;191;p10"/>
          <p:cNvPicPr preferRelativeResize="0"/>
          <p:nvPr/>
        </p:nvPicPr>
        <p:blipFill rotWithShape="1">
          <a:blip r:embed="rId3">
            <a:alphaModFix/>
          </a:blip>
          <a:srcRect b="17558" l="5428" r="6013" t="16902"/>
          <a:stretch/>
        </p:blipFill>
        <p:spPr>
          <a:xfrm>
            <a:off x="166700" y="1140750"/>
            <a:ext cx="8810598" cy="2491975"/>
          </a:xfrm>
          <a:prstGeom prst="rect">
            <a:avLst/>
          </a:prstGeom>
          <a:noFill/>
          <a:ln>
            <a:noFill/>
          </a:ln>
        </p:spPr>
      </p:pic>
      <p:sp>
        <p:nvSpPr>
          <p:cNvPr id="192" name="Google Shape;192;p10"/>
          <p:cNvSpPr txBox="1"/>
          <p:nvPr/>
        </p:nvSpPr>
        <p:spPr>
          <a:xfrm>
            <a:off x="375775" y="206575"/>
            <a:ext cx="4946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Data Collection &amp; Analysis </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b84b38cb22_5_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198" name="Google Shape;198;g2b84b38cb22_5_37"/>
          <p:cNvSpPr txBox="1"/>
          <p:nvPr/>
        </p:nvSpPr>
        <p:spPr>
          <a:xfrm>
            <a:off x="375775" y="206575"/>
            <a:ext cx="4946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rPr>
              <a:t>Data Preprocessing</a:t>
            </a:r>
            <a:endParaRPr b="1" i="0" sz="1800" u="none" cap="none" strike="noStrike">
              <a:solidFill>
                <a:schemeClr val="dk1"/>
              </a:solidFill>
              <a:latin typeface="Arial"/>
              <a:ea typeface="Arial"/>
              <a:cs typeface="Arial"/>
              <a:sym typeface="Arial"/>
            </a:endParaRPr>
          </a:p>
        </p:txBody>
      </p:sp>
      <p:pic>
        <p:nvPicPr>
          <p:cNvPr id="199" name="Google Shape;199;g2b84b38cb22_5_37"/>
          <p:cNvPicPr preferRelativeResize="0"/>
          <p:nvPr/>
        </p:nvPicPr>
        <p:blipFill>
          <a:blip r:embed="rId3">
            <a:alphaModFix/>
          </a:blip>
          <a:stretch>
            <a:fillRect/>
          </a:stretch>
        </p:blipFill>
        <p:spPr>
          <a:xfrm>
            <a:off x="158750" y="1509425"/>
            <a:ext cx="2762250" cy="1838200"/>
          </a:xfrm>
          <a:prstGeom prst="rect">
            <a:avLst/>
          </a:prstGeom>
          <a:noFill/>
          <a:ln>
            <a:noFill/>
          </a:ln>
        </p:spPr>
      </p:pic>
      <p:pic>
        <p:nvPicPr>
          <p:cNvPr id="200" name="Google Shape;200;g2b84b38cb22_5_37"/>
          <p:cNvPicPr preferRelativeResize="0"/>
          <p:nvPr/>
        </p:nvPicPr>
        <p:blipFill>
          <a:blip r:embed="rId4">
            <a:alphaModFix/>
          </a:blip>
          <a:stretch>
            <a:fillRect/>
          </a:stretch>
        </p:blipFill>
        <p:spPr>
          <a:xfrm>
            <a:off x="3588013" y="1814863"/>
            <a:ext cx="1529540" cy="1513771"/>
          </a:xfrm>
          <a:prstGeom prst="rect">
            <a:avLst/>
          </a:prstGeom>
          <a:noFill/>
          <a:ln>
            <a:noFill/>
          </a:ln>
        </p:spPr>
      </p:pic>
      <p:pic>
        <p:nvPicPr>
          <p:cNvPr id="201" name="Google Shape;201;g2b84b38cb22_5_37"/>
          <p:cNvPicPr preferRelativeResize="0"/>
          <p:nvPr/>
        </p:nvPicPr>
        <p:blipFill>
          <a:blip r:embed="rId5">
            <a:alphaModFix/>
          </a:blip>
          <a:stretch>
            <a:fillRect/>
          </a:stretch>
        </p:blipFill>
        <p:spPr>
          <a:xfrm>
            <a:off x="5784582" y="1182625"/>
            <a:ext cx="1529540" cy="1513740"/>
          </a:xfrm>
          <a:prstGeom prst="rect">
            <a:avLst/>
          </a:prstGeom>
          <a:noFill/>
          <a:ln>
            <a:noFill/>
          </a:ln>
        </p:spPr>
      </p:pic>
      <p:pic>
        <p:nvPicPr>
          <p:cNvPr id="202" name="Google Shape;202;g2b84b38cb22_5_37"/>
          <p:cNvPicPr preferRelativeResize="0"/>
          <p:nvPr/>
        </p:nvPicPr>
        <p:blipFill>
          <a:blip r:embed="rId6">
            <a:alphaModFix/>
          </a:blip>
          <a:stretch>
            <a:fillRect/>
          </a:stretch>
        </p:blipFill>
        <p:spPr>
          <a:xfrm>
            <a:off x="7406535" y="1182625"/>
            <a:ext cx="1529540" cy="1513740"/>
          </a:xfrm>
          <a:prstGeom prst="rect">
            <a:avLst/>
          </a:prstGeom>
          <a:noFill/>
          <a:ln>
            <a:noFill/>
          </a:ln>
        </p:spPr>
      </p:pic>
      <p:pic>
        <p:nvPicPr>
          <p:cNvPr id="203" name="Google Shape;203;g2b84b38cb22_5_37"/>
          <p:cNvPicPr preferRelativeResize="0"/>
          <p:nvPr/>
        </p:nvPicPr>
        <p:blipFill>
          <a:blip r:embed="rId7">
            <a:alphaModFix/>
          </a:blip>
          <a:stretch>
            <a:fillRect/>
          </a:stretch>
        </p:blipFill>
        <p:spPr>
          <a:xfrm>
            <a:off x="5784583" y="2747110"/>
            <a:ext cx="1529540" cy="1513719"/>
          </a:xfrm>
          <a:prstGeom prst="rect">
            <a:avLst/>
          </a:prstGeom>
          <a:noFill/>
          <a:ln>
            <a:noFill/>
          </a:ln>
        </p:spPr>
      </p:pic>
      <p:pic>
        <p:nvPicPr>
          <p:cNvPr id="204" name="Google Shape;204;g2b84b38cb22_5_37"/>
          <p:cNvPicPr preferRelativeResize="0"/>
          <p:nvPr/>
        </p:nvPicPr>
        <p:blipFill>
          <a:blip r:embed="rId8">
            <a:alphaModFix/>
          </a:blip>
          <a:stretch>
            <a:fillRect/>
          </a:stretch>
        </p:blipFill>
        <p:spPr>
          <a:xfrm>
            <a:off x="7406535" y="2747110"/>
            <a:ext cx="1529540" cy="1513740"/>
          </a:xfrm>
          <a:prstGeom prst="rect">
            <a:avLst/>
          </a:prstGeom>
          <a:noFill/>
          <a:ln>
            <a:noFill/>
          </a:ln>
        </p:spPr>
      </p:pic>
      <p:sp>
        <p:nvSpPr>
          <p:cNvPr id="205" name="Google Shape;205;g2b84b38cb22_5_37"/>
          <p:cNvSpPr txBox="1"/>
          <p:nvPr/>
        </p:nvSpPr>
        <p:spPr>
          <a:xfrm>
            <a:off x="375775" y="3530675"/>
            <a:ext cx="152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rPr>
              <a:t>Collected Image</a:t>
            </a:r>
            <a:endParaRPr b="1" sz="1300">
              <a:solidFill>
                <a:schemeClr val="accent1"/>
              </a:solidFill>
            </a:endParaRPr>
          </a:p>
        </p:txBody>
      </p:sp>
      <p:sp>
        <p:nvSpPr>
          <p:cNvPr id="206" name="Google Shape;206;g2b84b38cb22_5_37"/>
          <p:cNvSpPr txBox="1"/>
          <p:nvPr/>
        </p:nvSpPr>
        <p:spPr>
          <a:xfrm>
            <a:off x="3424290" y="3714825"/>
            <a:ext cx="1857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rPr>
              <a:t>Preprocessed </a:t>
            </a:r>
            <a:r>
              <a:rPr b="1" lang="en" sz="1300">
                <a:solidFill>
                  <a:schemeClr val="accent1"/>
                </a:solidFill>
              </a:rPr>
              <a:t>Image</a:t>
            </a:r>
            <a:endParaRPr b="1" sz="1300">
              <a:solidFill>
                <a:schemeClr val="accent1"/>
              </a:solidFill>
            </a:endParaRPr>
          </a:p>
        </p:txBody>
      </p:sp>
      <p:sp>
        <p:nvSpPr>
          <p:cNvPr id="207" name="Google Shape;207;g2b84b38cb22_5_37"/>
          <p:cNvSpPr txBox="1"/>
          <p:nvPr/>
        </p:nvSpPr>
        <p:spPr>
          <a:xfrm>
            <a:off x="6243690" y="4438725"/>
            <a:ext cx="1857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rPr>
              <a:t>Augmented</a:t>
            </a:r>
            <a:r>
              <a:rPr b="1" lang="en" sz="1300">
                <a:solidFill>
                  <a:schemeClr val="accent1"/>
                </a:solidFill>
              </a:rPr>
              <a:t> Image</a:t>
            </a:r>
            <a:endParaRPr b="1" sz="130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aphicFrame>
        <p:nvGraphicFramePr>
          <p:cNvPr id="212" name="Google Shape;212;p11"/>
          <p:cNvGraphicFramePr/>
          <p:nvPr/>
        </p:nvGraphicFramePr>
        <p:xfrm>
          <a:off x="140500" y="897150"/>
          <a:ext cx="3000000" cy="3000000"/>
        </p:xfrm>
        <a:graphic>
          <a:graphicData uri="http://schemas.openxmlformats.org/drawingml/2006/table">
            <a:tbl>
              <a:tblPr>
                <a:noFill/>
                <a:tableStyleId>{6D2D7004-C131-4540-86D5-E19DF1F038EA}</a:tableStyleId>
              </a:tblPr>
              <a:tblGrid>
                <a:gridCol w="1237600"/>
                <a:gridCol w="2305150"/>
              </a:tblGrid>
              <a:tr h="13314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rPr>
                        <a:t>Data</a:t>
                      </a:r>
                      <a:r>
                        <a:rPr b="1" lang="en">
                          <a:solidFill>
                            <a:schemeClr val="dk2"/>
                          </a:solidFill>
                        </a:rPr>
                        <a:t>source</a:t>
                      </a:r>
                      <a:endParaRPr b="1" sz="1400" u="none" cap="none" strike="noStrike">
                        <a:solidFill>
                          <a:schemeClr val="dk2"/>
                        </a:solidFill>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Google &amp; </a:t>
                      </a:r>
                      <a:r>
                        <a:rPr lang="en" sz="1400" u="none" cap="none" strike="noStrike"/>
                        <a:t> Kaggle</a:t>
                      </a:r>
                      <a:endParaRPr sz="1400" u="none" cap="none" strike="noStrike"/>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10993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rPr>
                        <a:t>No of Class</a:t>
                      </a:r>
                      <a:endParaRPr b="1" sz="1400" u="none" cap="none" strike="noStrike">
                        <a:solidFill>
                          <a:schemeClr val="dk2"/>
                        </a:solidFill>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19050" rtl="0" algn="l">
                        <a:spcBef>
                          <a:spcPts val="0"/>
                        </a:spcBef>
                        <a:spcAft>
                          <a:spcPts val="0"/>
                        </a:spcAft>
                        <a:buClr>
                          <a:srgbClr val="000000"/>
                        </a:buClr>
                        <a:buSzPts val="1400"/>
                        <a:buFont typeface="Arial"/>
                        <a:buNone/>
                      </a:pPr>
                      <a:r>
                        <a:rPr lang="en"/>
                        <a:t>6</a:t>
                      </a:r>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12645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rPr>
                        <a:t>Total </a:t>
                      </a:r>
                      <a:r>
                        <a:rPr b="1" lang="en">
                          <a:solidFill>
                            <a:schemeClr val="dk2"/>
                          </a:solidFill>
                        </a:rPr>
                        <a:t>Image</a:t>
                      </a:r>
                      <a:endParaRPr b="1" sz="1400" u="none" cap="none" strike="noStrike">
                        <a:solidFill>
                          <a:schemeClr val="dk2"/>
                        </a:solidFill>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19050" rtl="0" algn="l">
                        <a:spcBef>
                          <a:spcPts val="0"/>
                        </a:spcBef>
                        <a:spcAft>
                          <a:spcPts val="0"/>
                        </a:spcAft>
                        <a:buClr>
                          <a:srgbClr val="000000"/>
                        </a:buClr>
                        <a:buSzPts val="1400"/>
                        <a:buFont typeface="Arial"/>
                        <a:buNone/>
                      </a:pPr>
                      <a:r>
                        <a:rPr b="1" lang="en">
                          <a:solidFill>
                            <a:srgbClr val="FF0000"/>
                          </a:solidFill>
                        </a:rPr>
                        <a:t>5104</a:t>
                      </a:r>
                      <a:endParaRPr b="1">
                        <a:solidFill>
                          <a:srgbClr val="FF0000"/>
                        </a:solidFill>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213" name="Google Shape;213;p11"/>
          <p:cNvSpPr txBox="1"/>
          <p:nvPr/>
        </p:nvSpPr>
        <p:spPr>
          <a:xfrm>
            <a:off x="375775" y="206575"/>
            <a:ext cx="4946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Used Dataset</a:t>
            </a:r>
            <a:endParaRPr b="1" i="0" sz="1800" u="none" cap="none" strike="noStrike">
              <a:solidFill>
                <a:schemeClr val="dk1"/>
              </a:solidFill>
              <a:latin typeface="Arial"/>
              <a:ea typeface="Arial"/>
              <a:cs typeface="Arial"/>
              <a:sym typeface="Arial"/>
            </a:endParaRPr>
          </a:p>
        </p:txBody>
      </p:sp>
      <p:graphicFrame>
        <p:nvGraphicFramePr>
          <p:cNvPr id="214" name="Google Shape;214;p11"/>
          <p:cNvGraphicFramePr/>
          <p:nvPr/>
        </p:nvGraphicFramePr>
        <p:xfrm>
          <a:off x="3761575" y="897138"/>
          <a:ext cx="3000000" cy="3000000"/>
        </p:xfrm>
        <a:graphic>
          <a:graphicData uri="http://schemas.openxmlformats.org/drawingml/2006/table">
            <a:tbl>
              <a:tblPr>
                <a:noFill/>
                <a:tableStyleId>{699D028A-AE9A-4031-9404-530A1740E6F3}</a:tableStyleId>
              </a:tblPr>
              <a:tblGrid>
                <a:gridCol w="2017750"/>
                <a:gridCol w="625500"/>
                <a:gridCol w="786900"/>
                <a:gridCol w="585150"/>
                <a:gridCol w="1190475"/>
              </a:tblGrid>
              <a:tr h="624525">
                <a:tc>
                  <a:txBody>
                    <a:bodyPr/>
                    <a:lstStyle/>
                    <a:p>
                      <a:pPr indent="0" lvl="0" marL="0" rtl="0" algn="l">
                        <a:lnSpc>
                          <a:spcPct val="115000"/>
                        </a:lnSpc>
                        <a:spcBef>
                          <a:spcPts val="0"/>
                        </a:spcBef>
                        <a:spcAft>
                          <a:spcPts val="0"/>
                        </a:spcAft>
                        <a:buNone/>
                      </a:pPr>
                      <a:r>
                        <a:rPr b="1" lang="en"/>
                        <a:t>Class</a:t>
                      </a:r>
                      <a:endParaRPr b="1"/>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a:t>Test</a:t>
                      </a:r>
                      <a:endParaRPr b="1"/>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a:t>Train</a:t>
                      </a:r>
                      <a:endParaRPr b="1"/>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a:t>Val</a:t>
                      </a:r>
                      <a:endParaRPr b="1"/>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a:t>Total</a:t>
                      </a:r>
                      <a:endParaRPr b="1"/>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440575">
                <a:tc>
                  <a:txBody>
                    <a:bodyPr/>
                    <a:lstStyle/>
                    <a:p>
                      <a:pPr indent="0" lvl="0" marL="0" rtl="0" algn="l">
                        <a:lnSpc>
                          <a:spcPct val="115000"/>
                        </a:lnSpc>
                        <a:spcBef>
                          <a:spcPts val="0"/>
                        </a:spcBef>
                        <a:spcAft>
                          <a:spcPts val="0"/>
                        </a:spcAft>
                        <a:buNone/>
                      </a:pPr>
                      <a:r>
                        <a:rPr lang="en"/>
                        <a:t>fmd_foot</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82</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656</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82</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820</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440575">
                <a:tc>
                  <a:txBody>
                    <a:bodyPr/>
                    <a:lstStyle/>
                    <a:p>
                      <a:pPr indent="0" lvl="0" marL="0" rtl="0" algn="l">
                        <a:lnSpc>
                          <a:spcPct val="115000"/>
                        </a:lnSpc>
                        <a:spcBef>
                          <a:spcPts val="0"/>
                        </a:spcBef>
                        <a:spcAft>
                          <a:spcPts val="0"/>
                        </a:spcAft>
                        <a:buNone/>
                      </a:pPr>
                      <a:r>
                        <a:rPr lang="en"/>
                        <a:t>fmd_mouth</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88</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704</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88</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880</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440575">
                <a:tc>
                  <a:txBody>
                    <a:bodyPr/>
                    <a:lstStyle/>
                    <a:p>
                      <a:pPr indent="0" lvl="0" marL="0" rtl="0" algn="l">
                        <a:lnSpc>
                          <a:spcPct val="115000"/>
                        </a:lnSpc>
                        <a:spcBef>
                          <a:spcPts val="0"/>
                        </a:spcBef>
                        <a:spcAft>
                          <a:spcPts val="0"/>
                        </a:spcAft>
                        <a:buNone/>
                      </a:pPr>
                      <a:r>
                        <a:rPr lang="en"/>
                        <a:t>healthy_foot</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84</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672</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84</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840</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440575">
                <a:tc>
                  <a:txBody>
                    <a:bodyPr/>
                    <a:lstStyle/>
                    <a:p>
                      <a:pPr indent="0" lvl="0" marL="0" rtl="0" algn="l">
                        <a:lnSpc>
                          <a:spcPct val="115000"/>
                        </a:lnSpc>
                        <a:spcBef>
                          <a:spcPts val="0"/>
                        </a:spcBef>
                        <a:spcAft>
                          <a:spcPts val="0"/>
                        </a:spcAft>
                        <a:buNone/>
                      </a:pPr>
                      <a:r>
                        <a:rPr lang="en"/>
                        <a:t>healthy_mouth</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80</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644</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80</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804</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440575">
                <a:tc>
                  <a:txBody>
                    <a:bodyPr/>
                    <a:lstStyle/>
                    <a:p>
                      <a:pPr indent="0" lvl="0" marL="0" rtl="0" algn="l">
                        <a:lnSpc>
                          <a:spcPct val="115000"/>
                        </a:lnSpc>
                        <a:spcBef>
                          <a:spcPts val="0"/>
                        </a:spcBef>
                        <a:spcAft>
                          <a:spcPts val="0"/>
                        </a:spcAft>
                        <a:buNone/>
                      </a:pPr>
                      <a:r>
                        <a:rPr lang="en"/>
                        <a:t>healthy_skin</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88</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704</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88</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880</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440575">
                <a:tc>
                  <a:txBody>
                    <a:bodyPr/>
                    <a:lstStyle/>
                    <a:p>
                      <a:pPr indent="0" lvl="0" marL="0" rtl="0" algn="l">
                        <a:lnSpc>
                          <a:spcPct val="115000"/>
                        </a:lnSpc>
                        <a:spcBef>
                          <a:spcPts val="0"/>
                        </a:spcBef>
                        <a:spcAft>
                          <a:spcPts val="0"/>
                        </a:spcAft>
                        <a:buNone/>
                      </a:pPr>
                      <a:r>
                        <a:rPr lang="en"/>
                        <a:t>lsd_skin</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88</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704</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88</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880</a:t>
                      </a:r>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440575">
                <a:tc>
                  <a:txBody>
                    <a:bodyPr/>
                    <a:lstStyle/>
                    <a:p>
                      <a:pPr indent="0" lvl="0" marL="0" rtl="0" algn="r">
                        <a:lnSpc>
                          <a:spcPct val="115000"/>
                        </a:lnSpc>
                        <a:spcBef>
                          <a:spcPts val="0"/>
                        </a:spcBef>
                        <a:spcAft>
                          <a:spcPts val="0"/>
                        </a:spcAft>
                        <a:buNone/>
                      </a:pPr>
                      <a:r>
                        <a:rPr b="1" lang="en"/>
                        <a:t>Total</a:t>
                      </a:r>
                      <a:endParaRPr b="1"/>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a:t>510</a:t>
                      </a:r>
                      <a:endParaRPr b="1"/>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a:t>4084</a:t>
                      </a:r>
                      <a:endParaRPr b="1"/>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a:t>510</a:t>
                      </a:r>
                      <a:endParaRPr b="1"/>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a:solidFill>
                            <a:srgbClr val="FF0000"/>
                          </a:solidFill>
                        </a:rPr>
                        <a:t>5104</a:t>
                      </a:r>
                      <a:endParaRPr b="1">
                        <a:solidFill>
                          <a:srgbClr val="FF0000"/>
                        </a:solidFill>
                      </a:endParaRPr>
                    </a:p>
                  </a:txBody>
                  <a:tcPr marT="91425" marB="91425"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2b820bd6710_2_23"/>
          <p:cNvPicPr preferRelativeResize="0"/>
          <p:nvPr/>
        </p:nvPicPr>
        <p:blipFill rotWithShape="1">
          <a:blip r:embed="rId3">
            <a:alphaModFix/>
          </a:blip>
          <a:srcRect b="0" l="0" r="50818" t="0"/>
          <a:stretch/>
        </p:blipFill>
        <p:spPr>
          <a:xfrm>
            <a:off x="0" y="0"/>
            <a:ext cx="4675251" cy="2620809"/>
          </a:xfrm>
          <a:prstGeom prst="rect">
            <a:avLst/>
          </a:prstGeom>
          <a:noFill/>
          <a:ln>
            <a:noFill/>
          </a:ln>
        </p:spPr>
      </p:pic>
      <p:pic>
        <p:nvPicPr>
          <p:cNvPr id="220" name="Google Shape;220;g2b820bd6710_2_23"/>
          <p:cNvPicPr preferRelativeResize="0"/>
          <p:nvPr/>
        </p:nvPicPr>
        <p:blipFill rotWithShape="1">
          <a:blip r:embed="rId3">
            <a:alphaModFix/>
          </a:blip>
          <a:srcRect b="0" l="52378" r="0" t="0"/>
          <a:stretch/>
        </p:blipFill>
        <p:spPr>
          <a:xfrm>
            <a:off x="4468759" y="2436900"/>
            <a:ext cx="4675243" cy="2706600"/>
          </a:xfrm>
          <a:prstGeom prst="rect">
            <a:avLst/>
          </a:prstGeom>
          <a:noFill/>
          <a:ln>
            <a:noFill/>
          </a:ln>
        </p:spPr>
      </p:pic>
      <p:sp>
        <p:nvSpPr>
          <p:cNvPr id="221" name="Google Shape;221;g2b820bd6710_2_23"/>
          <p:cNvSpPr txBox="1"/>
          <p:nvPr/>
        </p:nvSpPr>
        <p:spPr>
          <a:xfrm>
            <a:off x="1642075" y="2765250"/>
            <a:ext cx="1177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rPr>
              <a:t>Training</a:t>
            </a:r>
            <a:endParaRPr b="1" i="0" sz="1800" u="none" cap="none" strike="noStrike">
              <a:solidFill>
                <a:schemeClr val="dk1"/>
              </a:solidFill>
              <a:latin typeface="Arial"/>
              <a:ea typeface="Arial"/>
              <a:cs typeface="Arial"/>
              <a:sym typeface="Arial"/>
            </a:endParaRPr>
          </a:p>
        </p:txBody>
      </p:sp>
      <p:sp>
        <p:nvSpPr>
          <p:cNvPr id="222" name="Google Shape;222;g2b820bd6710_2_23"/>
          <p:cNvSpPr txBox="1"/>
          <p:nvPr/>
        </p:nvSpPr>
        <p:spPr>
          <a:xfrm>
            <a:off x="6217475" y="1821050"/>
            <a:ext cx="1177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rPr>
              <a:t>Testing</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228" name="Google Shape;228;p12"/>
          <p:cNvSpPr txBox="1"/>
          <p:nvPr>
            <p:ph type="title"/>
          </p:nvPr>
        </p:nvSpPr>
        <p:spPr>
          <a:xfrm>
            <a:off x="392875" y="615850"/>
            <a:ext cx="7688400" cy="53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200"/>
              <a:t>Diagram of Data Augmentation</a:t>
            </a:r>
            <a:endParaRPr sz="2200"/>
          </a:p>
        </p:txBody>
      </p:sp>
      <p:pic>
        <p:nvPicPr>
          <p:cNvPr id="229" name="Google Shape;229;p12"/>
          <p:cNvPicPr preferRelativeResize="0"/>
          <p:nvPr/>
        </p:nvPicPr>
        <p:blipFill>
          <a:blip r:embed="rId3">
            <a:alphaModFix/>
          </a:blip>
          <a:stretch>
            <a:fillRect/>
          </a:stretch>
        </p:blipFill>
        <p:spPr>
          <a:xfrm>
            <a:off x="260825" y="3657825"/>
            <a:ext cx="1831450" cy="1194250"/>
          </a:xfrm>
          <a:prstGeom prst="rect">
            <a:avLst/>
          </a:prstGeom>
          <a:noFill/>
          <a:ln>
            <a:noFill/>
          </a:ln>
        </p:spPr>
      </p:pic>
      <p:cxnSp>
        <p:nvCxnSpPr>
          <p:cNvPr id="230" name="Google Shape;230;p12"/>
          <p:cNvCxnSpPr/>
          <p:nvPr/>
        </p:nvCxnSpPr>
        <p:spPr>
          <a:xfrm>
            <a:off x="2252275" y="3055913"/>
            <a:ext cx="1042200" cy="54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231" name="Google Shape;231;p12"/>
          <p:cNvCxnSpPr/>
          <p:nvPr/>
        </p:nvCxnSpPr>
        <p:spPr>
          <a:xfrm flipH="1" rot="10800000">
            <a:off x="2252275" y="4397750"/>
            <a:ext cx="995400" cy="96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232" name="Google Shape;232;p12"/>
          <p:cNvPicPr preferRelativeResize="0"/>
          <p:nvPr/>
        </p:nvPicPr>
        <p:blipFill rotWithShape="1">
          <a:blip r:embed="rId4">
            <a:alphaModFix/>
          </a:blip>
          <a:srcRect b="0" l="2330" r="-2329" t="0"/>
          <a:stretch/>
        </p:blipFill>
        <p:spPr>
          <a:xfrm>
            <a:off x="3387600" y="3682925"/>
            <a:ext cx="1375200" cy="1194250"/>
          </a:xfrm>
          <a:prstGeom prst="rect">
            <a:avLst/>
          </a:prstGeom>
          <a:noFill/>
          <a:ln>
            <a:noFill/>
          </a:ln>
        </p:spPr>
      </p:pic>
      <p:pic>
        <p:nvPicPr>
          <p:cNvPr id="233" name="Google Shape;233;p12"/>
          <p:cNvPicPr preferRelativeResize="0"/>
          <p:nvPr/>
        </p:nvPicPr>
        <p:blipFill>
          <a:blip r:embed="rId5">
            <a:alphaModFix/>
          </a:blip>
          <a:stretch>
            <a:fillRect/>
          </a:stretch>
        </p:blipFill>
        <p:spPr>
          <a:xfrm>
            <a:off x="4840900" y="3675075"/>
            <a:ext cx="1375200" cy="1236225"/>
          </a:xfrm>
          <a:prstGeom prst="rect">
            <a:avLst/>
          </a:prstGeom>
          <a:noFill/>
          <a:ln>
            <a:noFill/>
          </a:ln>
        </p:spPr>
      </p:pic>
      <p:pic>
        <p:nvPicPr>
          <p:cNvPr id="234" name="Google Shape;234;p12"/>
          <p:cNvPicPr preferRelativeResize="0"/>
          <p:nvPr/>
        </p:nvPicPr>
        <p:blipFill>
          <a:blip r:embed="rId6">
            <a:alphaModFix/>
          </a:blip>
          <a:stretch>
            <a:fillRect/>
          </a:stretch>
        </p:blipFill>
        <p:spPr>
          <a:xfrm>
            <a:off x="6289425" y="3675075"/>
            <a:ext cx="1262125" cy="1236225"/>
          </a:xfrm>
          <a:prstGeom prst="rect">
            <a:avLst/>
          </a:prstGeom>
          <a:noFill/>
          <a:ln>
            <a:noFill/>
          </a:ln>
        </p:spPr>
      </p:pic>
      <p:pic>
        <p:nvPicPr>
          <p:cNvPr id="235" name="Google Shape;235;p12"/>
          <p:cNvPicPr preferRelativeResize="0"/>
          <p:nvPr/>
        </p:nvPicPr>
        <p:blipFill>
          <a:blip r:embed="rId7">
            <a:alphaModFix/>
          </a:blip>
          <a:stretch>
            <a:fillRect/>
          </a:stretch>
        </p:blipFill>
        <p:spPr>
          <a:xfrm>
            <a:off x="7701250" y="3682925"/>
            <a:ext cx="1334375" cy="1194250"/>
          </a:xfrm>
          <a:prstGeom prst="rect">
            <a:avLst/>
          </a:prstGeom>
          <a:noFill/>
          <a:ln>
            <a:noFill/>
          </a:ln>
        </p:spPr>
      </p:pic>
      <p:cxnSp>
        <p:nvCxnSpPr>
          <p:cNvPr id="236" name="Google Shape;236;p12"/>
          <p:cNvCxnSpPr/>
          <p:nvPr/>
        </p:nvCxnSpPr>
        <p:spPr>
          <a:xfrm flipH="1" rot="10800000">
            <a:off x="2252288" y="1897213"/>
            <a:ext cx="1011000" cy="12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237" name="Google Shape;237;p12"/>
          <p:cNvPicPr preferRelativeResize="0"/>
          <p:nvPr/>
        </p:nvPicPr>
        <p:blipFill>
          <a:blip r:embed="rId8">
            <a:alphaModFix/>
          </a:blip>
          <a:stretch>
            <a:fillRect/>
          </a:stretch>
        </p:blipFill>
        <p:spPr>
          <a:xfrm>
            <a:off x="334025" y="1338050"/>
            <a:ext cx="1758264" cy="1120750"/>
          </a:xfrm>
          <a:prstGeom prst="rect">
            <a:avLst/>
          </a:prstGeom>
          <a:noFill/>
          <a:ln>
            <a:noFill/>
          </a:ln>
        </p:spPr>
      </p:pic>
      <p:pic>
        <p:nvPicPr>
          <p:cNvPr id="238" name="Google Shape;238;p12"/>
          <p:cNvPicPr preferRelativeResize="0"/>
          <p:nvPr/>
        </p:nvPicPr>
        <p:blipFill>
          <a:blip r:embed="rId9">
            <a:alphaModFix/>
          </a:blip>
          <a:stretch>
            <a:fillRect/>
          </a:stretch>
        </p:blipFill>
        <p:spPr>
          <a:xfrm>
            <a:off x="3387600" y="1377500"/>
            <a:ext cx="1334375" cy="874550"/>
          </a:xfrm>
          <a:prstGeom prst="rect">
            <a:avLst/>
          </a:prstGeom>
          <a:noFill/>
          <a:ln>
            <a:noFill/>
          </a:ln>
        </p:spPr>
      </p:pic>
      <p:pic>
        <p:nvPicPr>
          <p:cNvPr id="239" name="Google Shape;239;p12"/>
          <p:cNvPicPr preferRelativeResize="0"/>
          <p:nvPr/>
        </p:nvPicPr>
        <p:blipFill>
          <a:blip r:embed="rId10">
            <a:alphaModFix/>
          </a:blip>
          <a:stretch>
            <a:fillRect/>
          </a:stretch>
        </p:blipFill>
        <p:spPr>
          <a:xfrm>
            <a:off x="4881975" y="1377500"/>
            <a:ext cx="1337900" cy="874550"/>
          </a:xfrm>
          <a:prstGeom prst="rect">
            <a:avLst/>
          </a:prstGeom>
          <a:noFill/>
          <a:ln>
            <a:noFill/>
          </a:ln>
        </p:spPr>
      </p:pic>
      <p:pic>
        <p:nvPicPr>
          <p:cNvPr id="240" name="Google Shape;240;p12"/>
          <p:cNvPicPr preferRelativeResize="0"/>
          <p:nvPr/>
        </p:nvPicPr>
        <p:blipFill>
          <a:blip r:embed="rId11">
            <a:alphaModFix/>
          </a:blip>
          <a:stretch>
            <a:fillRect/>
          </a:stretch>
        </p:blipFill>
        <p:spPr>
          <a:xfrm>
            <a:off x="6325500" y="1377500"/>
            <a:ext cx="1189950" cy="874550"/>
          </a:xfrm>
          <a:prstGeom prst="rect">
            <a:avLst/>
          </a:prstGeom>
          <a:noFill/>
          <a:ln>
            <a:noFill/>
          </a:ln>
        </p:spPr>
      </p:pic>
      <p:pic>
        <p:nvPicPr>
          <p:cNvPr id="241" name="Google Shape;241;p12"/>
          <p:cNvPicPr preferRelativeResize="0"/>
          <p:nvPr/>
        </p:nvPicPr>
        <p:blipFill>
          <a:blip r:embed="rId12">
            <a:alphaModFix/>
          </a:blip>
          <a:stretch>
            <a:fillRect/>
          </a:stretch>
        </p:blipFill>
        <p:spPr>
          <a:xfrm>
            <a:off x="7701250" y="1377500"/>
            <a:ext cx="1334375" cy="874550"/>
          </a:xfrm>
          <a:prstGeom prst="rect">
            <a:avLst/>
          </a:prstGeom>
          <a:noFill/>
          <a:ln>
            <a:noFill/>
          </a:ln>
        </p:spPr>
      </p:pic>
      <p:sp>
        <p:nvSpPr>
          <p:cNvPr id="242" name="Google Shape;242;p12"/>
          <p:cNvSpPr txBox="1"/>
          <p:nvPr/>
        </p:nvSpPr>
        <p:spPr>
          <a:xfrm>
            <a:off x="2181950" y="1569200"/>
            <a:ext cx="10440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Times New Roman"/>
                <a:ea typeface="Times New Roman"/>
                <a:cs typeface="Times New Roman"/>
                <a:sym typeface="Times New Roman"/>
              </a:rPr>
              <a:t>FMD_FOOT</a:t>
            </a:r>
            <a:endParaRPr b="1" sz="1200">
              <a:solidFill>
                <a:schemeClr val="accent1"/>
              </a:solidFill>
              <a:latin typeface="Times New Roman"/>
              <a:ea typeface="Times New Roman"/>
              <a:cs typeface="Times New Roman"/>
              <a:sym typeface="Times New Roman"/>
            </a:endParaRPr>
          </a:p>
        </p:txBody>
      </p:sp>
      <p:pic>
        <p:nvPicPr>
          <p:cNvPr id="243" name="Google Shape;243;p12"/>
          <p:cNvPicPr preferRelativeResize="0"/>
          <p:nvPr/>
        </p:nvPicPr>
        <p:blipFill>
          <a:blip r:embed="rId13">
            <a:alphaModFix/>
          </a:blip>
          <a:stretch>
            <a:fillRect/>
          </a:stretch>
        </p:blipFill>
        <p:spPr>
          <a:xfrm>
            <a:off x="334000" y="2478138"/>
            <a:ext cx="1758275" cy="1120750"/>
          </a:xfrm>
          <a:prstGeom prst="rect">
            <a:avLst/>
          </a:prstGeom>
          <a:noFill/>
          <a:ln>
            <a:noFill/>
          </a:ln>
        </p:spPr>
      </p:pic>
      <p:pic>
        <p:nvPicPr>
          <p:cNvPr id="244" name="Google Shape;244;p12"/>
          <p:cNvPicPr preferRelativeResize="0"/>
          <p:nvPr/>
        </p:nvPicPr>
        <p:blipFill>
          <a:blip r:embed="rId14">
            <a:alphaModFix/>
          </a:blip>
          <a:stretch>
            <a:fillRect/>
          </a:stretch>
        </p:blipFill>
        <p:spPr>
          <a:xfrm>
            <a:off x="3387601" y="2424188"/>
            <a:ext cx="1334375" cy="1120725"/>
          </a:xfrm>
          <a:prstGeom prst="rect">
            <a:avLst/>
          </a:prstGeom>
          <a:noFill/>
          <a:ln>
            <a:noFill/>
          </a:ln>
        </p:spPr>
      </p:pic>
      <p:pic>
        <p:nvPicPr>
          <p:cNvPr id="245" name="Google Shape;245;p12"/>
          <p:cNvPicPr preferRelativeResize="0"/>
          <p:nvPr/>
        </p:nvPicPr>
        <p:blipFill>
          <a:blip r:embed="rId15">
            <a:alphaModFix/>
          </a:blip>
          <a:stretch>
            <a:fillRect/>
          </a:stretch>
        </p:blipFill>
        <p:spPr>
          <a:xfrm>
            <a:off x="4881975" y="2424200"/>
            <a:ext cx="1334375" cy="1120700"/>
          </a:xfrm>
          <a:prstGeom prst="rect">
            <a:avLst/>
          </a:prstGeom>
          <a:noFill/>
          <a:ln>
            <a:noFill/>
          </a:ln>
        </p:spPr>
      </p:pic>
      <p:pic>
        <p:nvPicPr>
          <p:cNvPr id="246" name="Google Shape;246;p12"/>
          <p:cNvPicPr preferRelativeResize="0"/>
          <p:nvPr/>
        </p:nvPicPr>
        <p:blipFill>
          <a:blip r:embed="rId16">
            <a:alphaModFix/>
          </a:blip>
          <a:stretch>
            <a:fillRect/>
          </a:stretch>
        </p:blipFill>
        <p:spPr>
          <a:xfrm>
            <a:off x="6289425" y="2424200"/>
            <a:ext cx="1262125" cy="1120700"/>
          </a:xfrm>
          <a:prstGeom prst="rect">
            <a:avLst/>
          </a:prstGeom>
          <a:noFill/>
          <a:ln>
            <a:noFill/>
          </a:ln>
        </p:spPr>
      </p:pic>
      <p:pic>
        <p:nvPicPr>
          <p:cNvPr id="247" name="Google Shape;247;p12"/>
          <p:cNvPicPr preferRelativeResize="0"/>
          <p:nvPr/>
        </p:nvPicPr>
        <p:blipFill rotWithShape="1">
          <a:blip r:embed="rId17">
            <a:alphaModFix/>
          </a:blip>
          <a:srcRect b="3470" l="-3920" r="3919" t="-3469"/>
          <a:stretch/>
        </p:blipFill>
        <p:spPr>
          <a:xfrm>
            <a:off x="7660425" y="2390075"/>
            <a:ext cx="1375200" cy="1154825"/>
          </a:xfrm>
          <a:prstGeom prst="rect">
            <a:avLst/>
          </a:prstGeom>
          <a:noFill/>
          <a:ln>
            <a:noFill/>
          </a:ln>
        </p:spPr>
      </p:pic>
      <p:sp>
        <p:nvSpPr>
          <p:cNvPr id="248" name="Google Shape;248;p12"/>
          <p:cNvSpPr txBox="1"/>
          <p:nvPr/>
        </p:nvSpPr>
        <p:spPr>
          <a:xfrm>
            <a:off x="2103350" y="2723875"/>
            <a:ext cx="12012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Times New Roman"/>
                <a:ea typeface="Times New Roman"/>
                <a:cs typeface="Times New Roman"/>
                <a:sym typeface="Times New Roman"/>
              </a:rPr>
              <a:t>FMD_MOUTH</a:t>
            </a:r>
            <a:endParaRPr b="1" sz="1200">
              <a:solidFill>
                <a:schemeClr val="accent1"/>
              </a:solidFill>
              <a:latin typeface="Times New Roman"/>
              <a:ea typeface="Times New Roman"/>
              <a:cs typeface="Times New Roman"/>
              <a:sym typeface="Times New Roman"/>
            </a:endParaRPr>
          </a:p>
        </p:txBody>
      </p:sp>
      <p:sp>
        <p:nvSpPr>
          <p:cNvPr id="249" name="Google Shape;249;p12"/>
          <p:cNvSpPr txBox="1"/>
          <p:nvPr/>
        </p:nvSpPr>
        <p:spPr>
          <a:xfrm>
            <a:off x="2215538" y="4049475"/>
            <a:ext cx="12012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Times New Roman"/>
                <a:ea typeface="Times New Roman"/>
                <a:cs typeface="Times New Roman"/>
                <a:sym typeface="Times New Roman"/>
              </a:rPr>
              <a:t>LSD_SKIN</a:t>
            </a:r>
            <a:endParaRPr b="1" sz="1200">
              <a:solidFill>
                <a:schemeClr val="accen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b820bd6710_0_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255" name="Google Shape;255;g2b820bd6710_0_34"/>
          <p:cNvSpPr txBox="1"/>
          <p:nvPr>
            <p:ph type="title"/>
          </p:nvPr>
        </p:nvSpPr>
        <p:spPr>
          <a:xfrm>
            <a:off x="392875" y="615850"/>
            <a:ext cx="7688400" cy="53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200"/>
              <a:t>Diagram of Data Augmentation</a:t>
            </a:r>
            <a:endParaRPr sz="2200"/>
          </a:p>
        </p:txBody>
      </p:sp>
      <p:cxnSp>
        <p:nvCxnSpPr>
          <p:cNvPr id="256" name="Google Shape;256;g2b820bd6710_0_34"/>
          <p:cNvCxnSpPr/>
          <p:nvPr/>
        </p:nvCxnSpPr>
        <p:spPr>
          <a:xfrm>
            <a:off x="2252275" y="3055913"/>
            <a:ext cx="1042200" cy="54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257" name="Google Shape;257;g2b820bd6710_0_34"/>
          <p:cNvCxnSpPr/>
          <p:nvPr/>
        </p:nvCxnSpPr>
        <p:spPr>
          <a:xfrm flipH="1" rot="10800000">
            <a:off x="2252275" y="4397750"/>
            <a:ext cx="995400" cy="96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258" name="Google Shape;258;g2b820bd6710_0_34"/>
          <p:cNvCxnSpPr/>
          <p:nvPr/>
        </p:nvCxnSpPr>
        <p:spPr>
          <a:xfrm flipH="1" rot="10800000">
            <a:off x="2252288" y="1897213"/>
            <a:ext cx="1011000" cy="12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259" name="Google Shape;259;g2b820bd6710_0_34"/>
          <p:cNvSpPr txBox="1"/>
          <p:nvPr/>
        </p:nvSpPr>
        <p:spPr>
          <a:xfrm>
            <a:off x="2183600" y="1398275"/>
            <a:ext cx="10440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Times New Roman"/>
                <a:ea typeface="Times New Roman"/>
                <a:cs typeface="Times New Roman"/>
                <a:sym typeface="Times New Roman"/>
              </a:rPr>
              <a:t>HEALTHY</a:t>
            </a:r>
            <a:r>
              <a:rPr b="1" lang="en" sz="1200">
                <a:solidFill>
                  <a:schemeClr val="accent1"/>
                </a:solidFill>
                <a:latin typeface="Times New Roman"/>
                <a:ea typeface="Times New Roman"/>
                <a:cs typeface="Times New Roman"/>
                <a:sym typeface="Times New Roman"/>
              </a:rPr>
              <a:t>_FOOT</a:t>
            </a:r>
            <a:endParaRPr b="1" sz="1200">
              <a:solidFill>
                <a:schemeClr val="accent1"/>
              </a:solidFill>
              <a:latin typeface="Times New Roman"/>
              <a:ea typeface="Times New Roman"/>
              <a:cs typeface="Times New Roman"/>
              <a:sym typeface="Times New Roman"/>
            </a:endParaRPr>
          </a:p>
        </p:txBody>
      </p:sp>
      <p:sp>
        <p:nvSpPr>
          <p:cNvPr id="260" name="Google Shape;260;g2b820bd6710_0_34"/>
          <p:cNvSpPr txBox="1"/>
          <p:nvPr/>
        </p:nvSpPr>
        <p:spPr>
          <a:xfrm>
            <a:off x="2257400" y="2571750"/>
            <a:ext cx="11226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Times New Roman"/>
                <a:ea typeface="Times New Roman"/>
                <a:cs typeface="Times New Roman"/>
                <a:sym typeface="Times New Roman"/>
              </a:rPr>
              <a:t>HEALTHY</a:t>
            </a:r>
            <a:r>
              <a:rPr b="1" lang="en" sz="1200">
                <a:solidFill>
                  <a:schemeClr val="accent1"/>
                </a:solidFill>
                <a:latin typeface="Times New Roman"/>
                <a:ea typeface="Times New Roman"/>
                <a:cs typeface="Times New Roman"/>
                <a:sym typeface="Times New Roman"/>
              </a:rPr>
              <a:t>_MOUTH</a:t>
            </a:r>
            <a:endParaRPr b="1" sz="1200">
              <a:solidFill>
                <a:schemeClr val="accent1"/>
              </a:solidFill>
              <a:latin typeface="Times New Roman"/>
              <a:ea typeface="Times New Roman"/>
              <a:cs typeface="Times New Roman"/>
              <a:sym typeface="Times New Roman"/>
            </a:endParaRPr>
          </a:p>
        </p:txBody>
      </p:sp>
      <p:sp>
        <p:nvSpPr>
          <p:cNvPr id="261" name="Google Shape;261;g2b820bd6710_0_34"/>
          <p:cNvSpPr txBox="1"/>
          <p:nvPr/>
        </p:nvSpPr>
        <p:spPr>
          <a:xfrm>
            <a:off x="2265499" y="3897075"/>
            <a:ext cx="10440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Times New Roman"/>
                <a:ea typeface="Times New Roman"/>
                <a:cs typeface="Times New Roman"/>
                <a:sym typeface="Times New Roman"/>
              </a:rPr>
              <a:t>HEALTHY</a:t>
            </a:r>
            <a:r>
              <a:rPr b="1" lang="en" sz="1200">
                <a:solidFill>
                  <a:schemeClr val="accent1"/>
                </a:solidFill>
                <a:latin typeface="Times New Roman"/>
                <a:ea typeface="Times New Roman"/>
                <a:cs typeface="Times New Roman"/>
                <a:sym typeface="Times New Roman"/>
              </a:rPr>
              <a:t>_SKIN</a:t>
            </a:r>
            <a:endParaRPr b="1" sz="1200">
              <a:solidFill>
                <a:schemeClr val="accent1"/>
              </a:solidFill>
              <a:latin typeface="Times New Roman"/>
              <a:ea typeface="Times New Roman"/>
              <a:cs typeface="Times New Roman"/>
              <a:sym typeface="Times New Roman"/>
            </a:endParaRPr>
          </a:p>
        </p:txBody>
      </p:sp>
      <p:pic>
        <p:nvPicPr>
          <p:cNvPr id="262" name="Google Shape;262;g2b820bd6710_0_34"/>
          <p:cNvPicPr preferRelativeResize="0"/>
          <p:nvPr/>
        </p:nvPicPr>
        <p:blipFill>
          <a:blip r:embed="rId3">
            <a:alphaModFix/>
          </a:blip>
          <a:stretch>
            <a:fillRect/>
          </a:stretch>
        </p:blipFill>
        <p:spPr>
          <a:xfrm>
            <a:off x="260825" y="2489650"/>
            <a:ext cx="1831450" cy="1068600"/>
          </a:xfrm>
          <a:prstGeom prst="rect">
            <a:avLst/>
          </a:prstGeom>
          <a:noFill/>
          <a:ln>
            <a:noFill/>
          </a:ln>
        </p:spPr>
      </p:pic>
      <p:pic>
        <p:nvPicPr>
          <p:cNvPr id="263" name="Google Shape;263;g2b820bd6710_0_34"/>
          <p:cNvPicPr preferRelativeResize="0"/>
          <p:nvPr/>
        </p:nvPicPr>
        <p:blipFill>
          <a:blip r:embed="rId4">
            <a:alphaModFix/>
          </a:blip>
          <a:stretch>
            <a:fillRect/>
          </a:stretch>
        </p:blipFill>
        <p:spPr>
          <a:xfrm>
            <a:off x="260825" y="3665000"/>
            <a:ext cx="1831450" cy="1256350"/>
          </a:xfrm>
          <a:prstGeom prst="rect">
            <a:avLst/>
          </a:prstGeom>
          <a:noFill/>
          <a:ln>
            <a:noFill/>
          </a:ln>
        </p:spPr>
      </p:pic>
      <p:pic>
        <p:nvPicPr>
          <p:cNvPr id="264" name="Google Shape;264;g2b820bd6710_0_34"/>
          <p:cNvPicPr preferRelativeResize="0"/>
          <p:nvPr/>
        </p:nvPicPr>
        <p:blipFill>
          <a:blip r:embed="rId5">
            <a:alphaModFix/>
          </a:blip>
          <a:stretch>
            <a:fillRect/>
          </a:stretch>
        </p:blipFill>
        <p:spPr>
          <a:xfrm>
            <a:off x="3407675" y="3675075"/>
            <a:ext cx="1334375" cy="1236225"/>
          </a:xfrm>
          <a:prstGeom prst="rect">
            <a:avLst/>
          </a:prstGeom>
          <a:noFill/>
          <a:ln>
            <a:noFill/>
          </a:ln>
        </p:spPr>
      </p:pic>
      <p:pic>
        <p:nvPicPr>
          <p:cNvPr id="265" name="Google Shape;265;g2b820bd6710_0_34"/>
          <p:cNvPicPr preferRelativeResize="0"/>
          <p:nvPr/>
        </p:nvPicPr>
        <p:blipFill>
          <a:blip r:embed="rId6">
            <a:alphaModFix/>
          </a:blip>
          <a:stretch>
            <a:fillRect/>
          </a:stretch>
        </p:blipFill>
        <p:spPr>
          <a:xfrm>
            <a:off x="4878450" y="3665000"/>
            <a:ext cx="1337900" cy="1236225"/>
          </a:xfrm>
          <a:prstGeom prst="rect">
            <a:avLst/>
          </a:prstGeom>
          <a:noFill/>
          <a:ln>
            <a:noFill/>
          </a:ln>
        </p:spPr>
      </p:pic>
      <p:pic>
        <p:nvPicPr>
          <p:cNvPr id="266" name="Google Shape;266;g2b820bd6710_0_34"/>
          <p:cNvPicPr preferRelativeResize="0"/>
          <p:nvPr/>
        </p:nvPicPr>
        <p:blipFill>
          <a:blip r:embed="rId7">
            <a:alphaModFix/>
          </a:blip>
          <a:stretch>
            <a:fillRect/>
          </a:stretch>
        </p:blipFill>
        <p:spPr>
          <a:xfrm>
            <a:off x="6289425" y="3665000"/>
            <a:ext cx="1300450" cy="1236225"/>
          </a:xfrm>
          <a:prstGeom prst="rect">
            <a:avLst/>
          </a:prstGeom>
          <a:noFill/>
          <a:ln>
            <a:noFill/>
          </a:ln>
        </p:spPr>
      </p:pic>
      <p:pic>
        <p:nvPicPr>
          <p:cNvPr id="267" name="Google Shape;267;g2b820bd6710_0_34"/>
          <p:cNvPicPr preferRelativeResize="0"/>
          <p:nvPr/>
        </p:nvPicPr>
        <p:blipFill>
          <a:blip r:embed="rId8">
            <a:alphaModFix/>
          </a:blip>
          <a:stretch>
            <a:fillRect/>
          </a:stretch>
        </p:blipFill>
        <p:spPr>
          <a:xfrm>
            <a:off x="7742450" y="3675075"/>
            <a:ext cx="1262125" cy="1226150"/>
          </a:xfrm>
          <a:prstGeom prst="rect">
            <a:avLst/>
          </a:prstGeom>
          <a:noFill/>
          <a:ln>
            <a:noFill/>
          </a:ln>
        </p:spPr>
      </p:pic>
      <p:pic>
        <p:nvPicPr>
          <p:cNvPr id="268" name="Google Shape;268;g2b820bd6710_0_34"/>
          <p:cNvPicPr preferRelativeResize="0"/>
          <p:nvPr/>
        </p:nvPicPr>
        <p:blipFill>
          <a:blip r:embed="rId9">
            <a:alphaModFix/>
          </a:blip>
          <a:stretch>
            <a:fillRect/>
          </a:stretch>
        </p:blipFill>
        <p:spPr>
          <a:xfrm>
            <a:off x="3404575" y="2382675"/>
            <a:ext cx="1334375" cy="1154825"/>
          </a:xfrm>
          <a:prstGeom prst="rect">
            <a:avLst/>
          </a:prstGeom>
          <a:noFill/>
          <a:ln>
            <a:noFill/>
          </a:ln>
        </p:spPr>
      </p:pic>
      <p:pic>
        <p:nvPicPr>
          <p:cNvPr id="269" name="Google Shape;269;g2b820bd6710_0_34"/>
          <p:cNvPicPr preferRelativeResize="0"/>
          <p:nvPr/>
        </p:nvPicPr>
        <p:blipFill>
          <a:blip r:embed="rId10">
            <a:alphaModFix/>
          </a:blip>
          <a:stretch>
            <a:fillRect/>
          </a:stretch>
        </p:blipFill>
        <p:spPr>
          <a:xfrm>
            <a:off x="4887950" y="2382675"/>
            <a:ext cx="1337900" cy="1117450"/>
          </a:xfrm>
          <a:prstGeom prst="rect">
            <a:avLst/>
          </a:prstGeom>
          <a:noFill/>
          <a:ln>
            <a:noFill/>
          </a:ln>
        </p:spPr>
      </p:pic>
      <p:pic>
        <p:nvPicPr>
          <p:cNvPr id="270" name="Google Shape;270;g2b820bd6710_0_34"/>
          <p:cNvPicPr preferRelativeResize="0"/>
          <p:nvPr/>
        </p:nvPicPr>
        <p:blipFill>
          <a:blip r:embed="rId11">
            <a:alphaModFix/>
          </a:blip>
          <a:stretch>
            <a:fillRect/>
          </a:stretch>
        </p:blipFill>
        <p:spPr>
          <a:xfrm>
            <a:off x="6325500" y="2382675"/>
            <a:ext cx="1262125" cy="1117450"/>
          </a:xfrm>
          <a:prstGeom prst="rect">
            <a:avLst/>
          </a:prstGeom>
          <a:noFill/>
          <a:ln>
            <a:noFill/>
          </a:ln>
        </p:spPr>
      </p:pic>
      <p:pic>
        <p:nvPicPr>
          <p:cNvPr id="271" name="Google Shape;271;g2b820bd6710_0_34"/>
          <p:cNvPicPr preferRelativeResize="0"/>
          <p:nvPr/>
        </p:nvPicPr>
        <p:blipFill>
          <a:blip r:embed="rId12">
            <a:alphaModFix/>
          </a:blip>
          <a:stretch>
            <a:fillRect/>
          </a:stretch>
        </p:blipFill>
        <p:spPr>
          <a:xfrm>
            <a:off x="7733800" y="2390075"/>
            <a:ext cx="1262125" cy="1117450"/>
          </a:xfrm>
          <a:prstGeom prst="rect">
            <a:avLst/>
          </a:prstGeom>
          <a:noFill/>
          <a:ln>
            <a:noFill/>
          </a:ln>
        </p:spPr>
      </p:pic>
      <p:pic>
        <p:nvPicPr>
          <p:cNvPr id="272" name="Google Shape;272;g2b820bd6710_0_34"/>
          <p:cNvPicPr preferRelativeResize="0"/>
          <p:nvPr/>
        </p:nvPicPr>
        <p:blipFill>
          <a:blip r:embed="rId13">
            <a:alphaModFix/>
          </a:blip>
          <a:stretch>
            <a:fillRect/>
          </a:stretch>
        </p:blipFill>
        <p:spPr>
          <a:xfrm>
            <a:off x="3422425" y="1426775"/>
            <a:ext cx="1334375" cy="874550"/>
          </a:xfrm>
          <a:prstGeom prst="rect">
            <a:avLst/>
          </a:prstGeom>
          <a:noFill/>
          <a:ln>
            <a:noFill/>
          </a:ln>
        </p:spPr>
      </p:pic>
      <p:pic>
        <p:nvPicPr>
          <p:cNvPr id="273" name="Google Shape;273;g2b820bd6710_0_34"/>
          <p:cNvPicPr preferRelativeResize="0"/>
          <p:nvPr/>
        </p:nvPicPr>
        <p:blipFill>
          <a:blip r:embed="rId14">
            <a:alphaModFix/>
          </a:blip>
          <a:stretch>
            <a:fillRect/>
          </a:stretch>
        </p:blipFill>
        <p:spPr>
          <a:xfrm>
            <a:off x="4901175" y="1426775"/>
            <a:ext cx="1334375" cy="874550"/>
          </a:xfrm>
          <a:prstGeom prst="rect">
            <a:avLst/>
          </a:prstGeom>
          <a:noFill/>
          <a:ln>
            <a:noFill/>
          </a:ln>
        </p:spPr>
      </p:pic>
      <p:pic>
        <p:nvPicPr>
          <p:cNvPr id="274" name="Google Shape;274;g2b820bd6710_0_34"/>
          <p:cNvPicPr preferRelativeResize="0"/>
          <p:nvPr/>
        </p:nvPicPr>
        <p:blipFill>
          <a:blip r:embed="rId15">
            <a:alphaModFix/>
          </a:blip>
          <a:stretch>
            <a:fillRect/>
          </a:stretch>
        </p:blipFill>
        <p:spPr>
          <a:xfrm>
            <a:off x="6312050" y="1426775"/>
            <a:ext cx="1300450" cy="874550"/>
          </a:xfrm>
          <a:prstGeom prst="rect">
            <a:avLst/>
          </a:prstGeom>
          <a:noFill/>
          <a:ln>
            <a:noFill/>
          </a:ln>
        </p:spPr>
      </p:pic>
      <p:pic>
        <p:nvPicPr>
          <p:cNvPr id="275" name="Google Shape;275;g2b820bd6710_0_34"/>
          <p:cNvPicPr preferRelativeResize="0"/>
          <p:nvPr/>
        </p:nvPicPr>
        <p:blipFill>
          <a:blip r:embed="rId16">
            <a:alphaModFix/>
          </a:blip>
          <a:stretch>
            <a:fillRect/>
          </a:stretch>
        </p:blipFill>
        <p:spPr>
          <a:xfrm>
            <a:off x="7742450" y="1398275"/>
            <a:ext cx="1262125" cy="923450"/>
          </a:xfrm>
          <a:prstGeom prst="rect">
            <a:avLst/>
          </a:prstGeom>
          <a:noFill/>
          <a:ln>
            <a:noFill/>
          </a:ln>
        </p:spPr>
      </p:pic>
      <p:pic>
        <p:nvPicPr>
          <p:cNvPr id="276" name="Google Shape;276;g2b820bd6710_0_34"/>
          <p:cNvPicPr preferRelativeResize="0"/>
          <p:nvPr/>
        </p:nvPicPr>
        <p:blipFill>
          <a:blip r:embed="rId17">
            <a:alphaModFix/>
          </a:blip>
          <a:stretch>
            <a:fillRect/>
          </a:stretch>
        </p:blipFill>
        <p:spPr>
          <a:xfrm>
            <a:off x="260825" y="1426775"/>
            <a:ext cx="1831450" cy="997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b83743e53e_0_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282" name="Google Shape;282;g2b83743e53e_0_12"/>
          <p:cNvSpPr txBox="1"/>
          <p:nvPr/>
        </p:nvSpPr>
        <p:spPr>
          <a:xfrm>
            <a:off x="375775" y="206575"/>
            <a:ext cx="494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800"/>
              <a:buFont typeface="Arial"/>
              <a:buNone/>
            </a:pPr>
            <a:r>
              <a:rPr b="1" lang="en" sz="1800">
                <a:solidFill>
                  <a:schemeClr val="dk1"/>
                </a:solidFill>
              </a:rPr>
              <a:t>InceptionV3</a:t>
            </a:r>
            <a:endParaRPr b="1"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chemeClr val="dk1"/>
              </a:solidFill>
            </a:endParaRPr>
          </a:p>
        </p:txBody>
      </p:sp>
      <p:sp>
        <p:nvSpPr>
          <p:cNvPr id="283" name="Google Shape;283;g2b83743e53e_0_12"/>
          <p:cNvSpPr txBox="1"/>
          <p:nvPr/>
        </p:nvSpPr>
        <p:spPr>
          <a:xfrm>
            <a:off x="764975" y="1580563"/>
            <a:ext cx="7954500" cy="14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a:p>
            <a:pPr indent="-323850" lvl="1" marL="914400" rtl="0" algn="l">
              <a:lnSpc>
                <a:spcPct val="150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Efficient Use of Parameters</a:t>
            </a:r>
            <a:endParaRPr sz="1500">
              <a:solidFill>
                <a:srgbClr val="0D0D0D"/>
              </a:solidFill>
              <a:highlight>
                <a:srgbClr val="FFFFFF"/>
              </a:highlight>
              <a:latin typeface="Roboto"/>
              <a:ea typeface="Roboto"/>
              <a:cs typeface="Roboto"/>
              <a:sym typeface="Roboto"/>
            </a:endParaRPr>
          </a:p>
          <a:p>
            <a:pPr indent="-323850" lvl="1" marL="914400" rtl="0" algn="l">
              <a:lnSpc>
                <a:spcPct val="150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Reduced Overfitting</a:t>
            </a:r>
            <a:endParaRPr sz="1500">
              <a:solidFill>
                <a:srgbClr val="0D0D0D"/>
              </a:solidFill>
              <a:highlight>
                <a:srgbClr val="FFFFFF"/>
              </a:highlight>
              <a:latin typeface="Roboto"/>
              <a:ea typeface="Roboto"/>
              <a:cs typeface="Roboto"/>
              <a:sym typeface="Roboto"/>
            </a:endParaRPr>
          </a:p>
          <a:p>
            <a:pPr indent="-323850" lvl="1" marL="914400" rtl="0" algn="l">
              <a:lnSpc>
                <a:spcPct val="150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Complexity and Interpretability</a:t>
            </a:r>
            <a:endParaRPr sz="1500">
              <a:solidFill>
                <a:srgbClr val="0D0D0D"/>
              </a:solidFill>
              <a:highlight>
                <a:srgbClr val="FFFFFF"/>
              </a:highlight>
              <a:latin typeface="Roboto"/>
              <a:ea typeface="Roboto"/>
              <a:cs typeface="Roboto"/>
              <a:sym typeface="Roboto"/>
            </a:endParaRPr>
          </a:p>
        </p:txBody>
      </p:sp>
      <p:graphicFrame>
        <p:nvGraphicFramePr>
          <p:cNvPr id="284" name="Google Shape;284;g2b83743e53e_0_12"/>
          <p:cNvGraphicFramePr/>
          <p:nvPr/>
        </p:nvGraphicFramePr>
        <p:xfrm>
          <a:off x="6036313" y="1748063"/>
          <a:ext cx="3000000" cy="3000000"/>
        </p:xfrm>
        <a:graphic>
          <a:graphicData uri="http://schemas.openxmlformats.org/drawingml/2006/table">
            <a:tbl>
              <a:tblPr>
                <a:noFill/>
                <a:tableStyleId>{6D2D7004-C131-4540-86D5-E19DF1F038EA}</a:tableStyleId>
              </a:tblPr>
              <a:tblGrid>
                <a:gridCol w="1341575"/>
                <a:gridCol w="1341575"/>
              </a:tblGrid>
              <a:tr h="549125">
                <a:tc>
                  <a:txBody>
                    <a:bodyPr/>
                    <a:lstStyle/>
                    <a:p>
                      <a:pPr indent="0" lvl="0" marL="0" rtl="0" algn="l">
                        <a:spcBef>
                          <a:spcPts val="0"/>
                        </a:spcBef>
                        <a:spcAft>
                          <a:spcPts val="0"/>
                        </a:spcAft>
                        <a:buClr>
                          <a:srgbClr val="000000"/>
                        </a:buClr>
                        <a:buSzPts val="1400"/>
                        <a:buFont typeface="Arial"/>
                        <a:buNone/>
                      </a:pPr>
                      <a:r>
                        <a:rPr lang="en"/>
                        <a:t>VGG-16</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83.55</a:t>
                      </a:r>
                      <a:r>
                        <a:rPr lang="en" sz="1400" u="none" cap="none" strike="noStrike"/>
                        <a:t>%</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549125">
                <a:tc>
                  <a:txBody>
                    <a:bodyPr/>
                    <a:lstStyle/>
                    <a:p>
                      <a:pPr indent="0" lvl="0" marL="0" rtl="0" algn="l">
                        <a:spcBef>
                          <a:spcPts val="0"/>
                        </a:spcBef>
                        <a:spcAft>
                          <a:spcPts val="0"/>
                        </a:spcAft>
                        <a:buClr>
                          <a:srgbClr val="000000"/>
                        </a:buClr>
                        <a:buSzPts val="1400"/>
                        <a:buFont typeface="Arial"/>
                        <a:buNone/>
                      </a:pPr>
                      <a:r>
                        <a:rPr lang="en">
                          <a:solidFill>
                            <a:srgbClr val="0D0D0D"/>
                          </a:solidFill>
                        </a:rPr>
                        <a:t>ResNet-50 </a:t>
                      </a:r>
                      <a:endParaRPr sz="1400" u="none" cap="none" strike="noStrike">
                        <a:solidFill>
                          <a:srgbClr val="0D0D0D"/>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accent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8</a:t>
                      </a:r>
                      <a:r>
                        <a:rPr lang="en"/>
                        <a:t>6</a:t>
                      </a:r>
                      <a:r>
                        <a:rPr lang="en" sz="1400" u="none" cap="none" strike="noStrike"/>
                        <a:t>.</a:t>
                      </a:r>
                      <a:r>
                        <a:rPr lang="en"/>
                        <a:t>53</a:t>
                      </a:r>
                      <a:r>
                        <a:rPr lang="en" sz="1400" u="none" cap="none" strike="noStrike"/>
                        <a:t>%</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549125">
                <a:tc>
                  <a:txBody>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InceptionV3</a:t>
                      </a:r>
                      <a:endParaRPr sz="1400" u="none" cap="none" strike="noStrike">
                        <a:solidFill>
                          <a:schemeClr val="lt1"/>
                        </a:solidFill>
                      </a:endParaRPr>
                    </a:p>
                  </a:txBody>
                  <a:tcPr marT="91425" marB="91425" marR="91425" marL="91425">
                    <a:lnL cap="flat" cmpd="sng" w="9525">
                      <a:solidFill>
                        <a:schemeClr val="accent1"/>
                      </a:solidFill>
                      <a:prstDash val="dot"/>
                      <a:round/>
                      <a:headEnd len="sm" w="sm" type="none"/>
                      <a:tailEnd len="sm" w="sm" type="none"/>
                    </a:lnL>
                    <a:lnR cap="flat" cmpd="sng" w="9525">
                      <a:solidFill>
                        <a:schemeClr val="accent1"/>
                      </a:solidFill>
                      <a:prstDash val="dot"/>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90.00%</a:t>
                      </a:r>
                      <a:endParaRPr>
                        <a:solidFill>
                          <a:schemeClr val="lt1"/>
                        </a:solidFill>
                      </a:endParaRPr>
                    </a:p>
                  </a:txBody>
                  <a:tcPr marT="91425" marB="91425" marR="91425" marL="91425">
                    <a:lnL cap="flat" cmpd="sng" w="9525">
                      <a:solidFill>
                        <a:schemeClr val="accent1"/>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b84b38cb22_5_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290" name="Google Shape;290;g2b84b38cb22_5_7"/>
          <p:cNvSpPr txBox="1"/>
          <p:nvPr/>
        </p:nvSpPr>
        <p:spPr>
          <a:xfrm>
            <a:off x="375775" y="206575"/>
            <a:ext cx="4946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rPr>
              <a:t>VGG-16</a:t>
            </a:r>
            <a:endParaRPr b="1" sz="1800">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chemeClr val="dk1"/>
              </a:solidFill>
            </a:endParaRPr>
          </a:p>
        </p:txBody>
      </p:sp>
      <p:sp>
        <p:nvSpPr>
          <p:cNvPr id="291" name="Google Shape;291;g2b84b38cb22_5_7"/>
          <p:cNvSpPr txBox="1"/>
          <p:nvPr/>
        </p:nvSpPr>
        <p:spPr>
          <a:xfrm>
            <a:off x="764975" y="1469438"/>
            <a:ext cx="7954500" cy="14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a:p>
            <a:pPr indent="-323850" lvl="1" marL="914400" rtl="0" algn="l">
              <a:lnSpc>
                <a:spcPct val="150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Simplicity and Uniformity</a:t>
            </a:r>
            <a:endParaRPr sz="1500">
              <a:solidFill>
                <a:srgbClr val="0D0D0D"/>
              </a:solidFill>
              <a:highlight>
                <a:srgbClr val="FFFFFF"/>
              </a:highlight>
              <a:latin typeface="Roboto"/>
              <a:ea typeface="Roboto"/>
              <a:cs typeface="Roboto"/>
              <a:sym typeface="Roboto"/>
            </a:endParaRPr>
          </a:p>
          <a:p>
            <a:pPr indent="-323850" lvl="1" marL="914400" rtl="0" algn="l">
              <a:lnSpc>
                <a:spcPct val="150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Good Feature Extraction</a:t>
            </a:r>
            <a:endParaRPr sz="1500">
              <a:solidFill>
                <a:srgbClr val="0D0D0D"/>
              </a:solidFill>
              <a:highlight>
                <a:srgbClr val="FFFFFF"/>
              </a:highlight>
              <a:latin typeface="Roboto"/>
              <a:ea typeface="Roboto"/>
              <a:cs typeface="Roboto"/>
              <a:sym typeface="Roboto"/>
            </a:endParaRPr>
          </a:p>
          <a:p>
            <a:pPr indent="-323850" lvl="1" marL="914400" rtl="0" algn="l">
              <a:lnSpc>
                <a:spcPct val="150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Limited Computational Resources</a:t>
            </a:r>
            <a:endParaRPr sz="1500">
              <a:solidFill>
                <a:srgbClr val="0D0D0D"/>
              </a:solidFill>
              <a:highlight>
                <a:srgbClr val="FFFFFF"/>
              </a:highlight>
              <a:latin typeface="Roboto"/>
              <a:ea typeface="Roboto"/>
              <a:cs typeface="Roboto"/>
              <a:sym typeface="Roboto"/>
            </a:endParaRPr>
          </a:p>
        </p:txBody>
      </p:sp>
      <p:graphicFrame>
        <p:nvGraphicFramePr>
          <p:cNvPr id="292" name="Google Shape;292;g2b84b38cb22_5_7"/>
          <p:cNvGraphicFramePr/>
          <p:nvPr/>
        </p:nvGraphicFramePr>
        <p:xfrm>
          <a:off x="5925188" y="1748050"/>
          <a:ext cx="3000000" cy="3000000"/>
        </p:xfrm>
        <a:graphic>
          <a:graphicData uri="http://schemas.openxmlformats.org/drawingml/2006/table">
            <a:tbl>
              <a:tblPr>
                <a:noFill/>
                <a:tableStyleId>{6D2D7004-C131-4540-86D5-E19DF1F038EA}</a:tableStyleId>
              </a:tblPr>
              <a:tblGrid>
                <a:gridCol w="1341575"/>
                <a:gridCol w="1341575"/>
              </a:tblGrid>
              <a:tr h="549125">
                <a:tc>
                  <a:txBody>
                    <a:bodyPr/>
                    <a:lstStyle/>
                    <a:p>
                      <a:pPr indent="0" lvl="0" marL="0" rtl="0" algn="l">
                        <a:spcBef>
                          <a:spcPts val="0"/>
                        </a:spcBef>
                        <a:spcAft>
                          <a:spcPts val="0"/>
                        </a:spcAft>
                        <a:buClr>
                          <a:srgbClr val="000000"/>
                        </a:buClr>
                        <a:buSzPts val="1400"/>
                        <a:buFont typeface="Arial"/>
                        <a:buNone/>
                      </a:pPr>
                      <a:r>
                        <a:rPr lang="en"/>
                        <a:t>InceptionV3</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90</a:t>
                      </a:r>
                      <a:r>
                        <a:rPr lang="en" sz="1400" u="none" cap="none" strike="noStrike"/>
                        <a:t>.</a:t>
                      </a:r>
                      <a:r>
                        <a:rPr lang="en"/>
                        <a:t>00</a:t>
                      </a:r>
                      <a:r>
                        <a:rPr lang="en" sz="1400" u="none" cap="none" strike="noStrike"/>
                        <a:t>%</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549125">
                <a:tc>
                  <a:txBody>
                    <a:bodyPr/>
                    <a:lstStyle/>
                    <a:p>
                      <a:pPr indent="0" lvl="0" marL="0" rtl="0" algn="l">
                        <a:spcBef>
                          <a:spcPts val="0"/>
                        </a:spcBef>
                        <a:spcAft>
                          <a:spcPts val="0"/>
                        </a:spcAft>
                        <a:buClr>
                          <a:srgbClr val="000000"/>
                        </a:buClr>
                        <a:buSzPts val="1400"/>
                        <a:buFont typeface="Arial"/>
                        <a:buNone/>
                      </a:pPr>
                      <a:r>
                        <a:rPr lang="en">
                          <a:solidFill>
                            <a:srgbClr val="0D0D0D"/>
                          </a:solidFill>
                        </a:rPr>
                        <a:t>ResNet-50 </a:t>
                      </a:r>
                      <a:endParaRPr sz="1400" u="none" cap="none" strike="noStrike">
                        <a:solidFill>
                          <a:srgbClr val="0D0D0D"/>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accent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8</a:t>
                      </a:r>
                      <a:r>
                        <a:rPr lang="en"/>
                        <a:t>6</a:t>
                      </a:r>
                      <a:r>
                        <a:rPr lang="en" sz="1400" u="none" cap="none" strike="noStrike"/>
                        <a:t>.</a:t>
                      </a:r>
                      <a:r>
                        <a:rPr lang="en"/>
                        <a:t>53</a:t>
                      </a:r>
                      <a:r>
                        <a:rPr lang="en" sz="1400" u="none" cap="none" strike="noStrike"/>
                        <a:t>%</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549125">
                <a:tc>
                  <a:txBody>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VGG-16</a:t>
                      </a:r>
                      <a:endParaRPr sz="1400" u="none" cap="none" strike="noStrike">
                        <a:solidFill>
                          <a:schemeClr val="lt1"/>
                        </a:solidFill>
                      </a:endParaRPr>
                    </a:p>
                  </a:txBody>
                  <a:tcPr marT="91425" marB="91425" marR="91425" marL="91425">
                    <a:lnL cap="flat" cmpd="sng" w="9525">
                      <a:solidFill>
                        <a:schemeClr val="accent1"/>
                      </a:solidFill>
                      <a:prstDash val="dot"/>
                      <a:round/>
                      <a:headEnd len="sm" w="sm" type="none"/>
                      <a:tailEnd len="sm" w="sm" type="none"/>
                    </a:lnL>
                    <a:lnR cap="flat" cmpd="sng" w="9525">
                      <a:solidFill>
                        <a:schemeClr val="accent1"/>
                      </a:solidFill>
                      <a:prstDash val="dot"/>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83</a:t>
                      </a:r>
                      <a:r>
                        <a:rPr lang="en" sz="1400" u="none" cap="none" strike="noStrike">
                          <a:solidFill>
                            <a:schemeClr val="lt1"/>
                          </a:solidFill>
                        </a:rPr>
                        <a:t>.5</a:t>
                      </a:r>
                      <a:r>
                        <a:rPr lang="en">
                          <a:solidFill>
                            <a:schemeClr val="lt1"/>
                          </a:solidFill>
                        </a:rPr>
                        <a:t>5</a:t>
                      </a:r>
                      <a:r>
                        <a:rPr lang="en" sz="1400" u="none" cap="none" strike="noStrike">
                          <a:solidFill>
                            <a:schemeClr val="lt1"/>
                          </a:solidFill>
                        </a:rPr>
                        <a:t>%</a:t>
                      </a:r>
                      <a:endParaRPr sz="1400" u="none" cap="none" strike="noStrike">
                        <a:solidFill>
                          <a:schemeClr val="lt1"/>
                        </a:solidFill>
                      </a:endParaRPr>
                    </a:p>
                  </a:txBody>
                  <a:tcPr marT="91425" marB="91425" marR="91425" marL="91425">
                    <a:lnL cap="flat" cmpd="sng" w="9525">
                      <a:solidFill>
                        <a:schemeClr val="accent1"/>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
          <p:cNvSpPr txBox="1"/>
          <p:nvPr>
            <p:ph idx="12" type="sldNum"/>
          </p:nvPr>
        </p:nvSpPr>
        <p:spPr>
          <a:xfrm>
            <a:off x="8514971" y="4670192"/>
            <a:ext cx="548700" cy="3936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107" name="Google Shape;107;p2"/>
          <p:cNvSpPr txBox="1"/>
          <p:nvPr/>
        </p:nvSpPr>
        <p:spPr>
          <a:xfrm>
            <a:off x="633275" y="272625"/>
            <a:ext cx="48174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dk1"/>
                </a:solidFill>
                <a:latin typeface="Poppins SemiBold"/>
                <a:ea typeface="Poppins SemiBold"/>
                <a:cs typeface="Poppins SemiBold"/>
                <a:sym typeface="Poppins SemiBold"/>
              </a:rPr>
              <a:t>Table of Contents</a:t>
            </a:r>
            <a:endParaRPr b="0" i="0" sz="1400" u="none" cap="none" strike="noStrike">
              <a:solidFill>
                <a:schemeClr val="dk1"/>
              </a:solidFill>
              <a:latin typeface="Arial"/>
              <a:ea typeface="Arial"/>
              <a:cs typeface="Arial"/>
              <a:sym typeface="Arial"/>
            </a:endParaRPr>
          </a:p>
        </p:txBody>
      </p:sp>
      <p:sp>
        <p:nvSpPr>
          <p:cNvPr id="108" name="Google Shape;108;p2"/>
          <p:cNvSpPr/>
          <p:nvPr/>
        </p:nvSpPr>
        <p:spPr>
          <a:xfrm>
            <a:off x="3281300" y="1314275"/>
            <a:ext cx="789900" cy="646500"/>
          </a:xfrm>
          <a:prstGeom prst="roundRect">
            <a:avLst>
              <a:gd fmla="val 16667" name="adj"/>
            </a:avLst>
          </a:prstGeom>
          <a:solidFill>
            <a:schemeClr val="lt2"/>
          </a:solidFill>
          <a:ln>
            <a:noFill/>
          </a:ln>
          <a:effectLst>
            <a:outerShdw blurRad="57150" rotWithShape="0" algn="bl" dir="5400000" dist="19050">
              <a:srgbClr val="000000">
                <a:alpha val="50000"/>
              </a:srgbClr>
            </a:outerShdw>
            <a:reflection blurRad="0" dir="5400000" dist="38100" endA="0" endPos="32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5"/>
                </a:solidFill>
                <a:latin typeface="Arial"/>
                <a:ea typeface="Arial"/>
                <a:cs typeface="Arial"/>
                <a:sym typeface="Arial"/>
              </a:rPr>
              <a:t>02</a:t>
            </a:r>
            <a:endParaRPr b="1" i="0" sz="2400" u="none" cap="none" strike="noStrike">
              <a:solidFill>
                <a:schemeClr val="accent5"/>
              </a:solidFill>
              <a:latin typeface="Arial"/>
              <a:ea typeface="Arial"/>
              <a:cs typeface="Arial"/>
              <a:sym typeface="Arial"/>
            </a:endParaRPr>
          </a:p>
        </p:txBody>
      </p:sp>
      <p:sp>
        <p:nvSpPr>
          <p:cNvPr id="109" name="Google Shape;109;p2"/>
          <p:cNvSpPr/>
          <p:nvPr/>
        </p:nvSpPr>
        <p:spPr>
          <a:xfrm>
            <a:off x="4876300" y="1314275"/>
            <a:ext cx="789900" cy="646500"/>
          </a:xfrm>
          <a:prstGeom prst="roundRect">
            <a:avLst>
              <a:gd fmla="val 16667" name="adj"/>
            </a:avLst>
          </a:prstGeom>
          <a:solidFill>
            <a:schemeClr val="lt2"/>
          </a:solidFill>
          <a:ln>
            <a:noFill/>
          </a:ln>
          <a:effectLst>
            <a:outerShdw blurRad="71438" rotWithShape="0" algn="bl" dir="5400000" dist="9525">
              <a:srgbClr val="000000">
                <a:alpha val="50000"/>
              </a:srgbClr>
            </a:outerShdw>
            <a:reflection blurRad="0" dir="5400000" dist="47625"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5"/>
                </a:solidFill>
                <a:latin typeface="Arial"/>
                <a:ea typeface="Arial"/>
                <a:cs typeface="Arial"/>
                <a:sym typeface="Arial"/>
              </a:rPr>
              <a:t>03</a:t>
            </a:r>
            <a:endParaRPr b="1" i="0" sz="2400" u="none" cap="none" strike="noStrike">
              <a:solidFill>
                <a:schemeClr val="accent5"/>
              </a:solidFill>
              <a:latin typeface="Arial"/>
              <a:ea typeface="Arial"/>
              <a:cs typeface="Arial"/>
              <a:sym typeface="Arial"/>
            </a:endParaRPr>
          </a:p>
        </p:txBody>
      </p:sp>
      <p:sp>
        <p:nvSpPr>
          <p:cNvPr id="110" name="Google Shape;110;p2"/>
          <p:cNvSpPr/>
          <p:nvPr/>
        </p:nvSpPr>
        <p:spPr>
          <a:xfrm>
            <a:off x="3317425" y="2897125"/>
            <a:ext cx="789900" cy="646500"/>
          </a:xfrm>
          <a:prstGeom prst="roundRect">
            <a:avLst>
              <a:gd fmla="val 16667" name="adj"/>
            </a:avLst>
          </a:prstGeom>
          <a:solidFill>
            <a:schemeClr val="l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5"/>
                </a:solidFill>
                <a:latin typeface="Arial"/>
                <a:ea typeface="Arial"/>
                <a:cs typeface="Arial"/>
                <a:sym typeface="Arial"/>
              </a:rPr>
              <a:t>0</a:t>
            </a:r>
            <a:r>
              <a:rPr b="1" lang="en" sz="2400">
                <a:solidFill>
                  <a:schemeClr val="accent5"/>
                </a:solidFill>
              </a:rPr>
              <a:t>6</a:t>
            </a:r>
            <a:endParaRPr b="1" i="0" sz="2400" u="none" cap="none" strike="noStrike">
              <a:solidFill>
                <a:schemeClr val="accent5"/>
              </a:solidFill>
              <a:latin typeface="Arial"/>
              <a:ea typeface="Arial"/>
              <a:cs typeface="Arial"/>
              <a:sym typeface="Arial"/>
            </a:endParaRPr>
          </a:p>
        </p:txBody>
      </p:sp>
      <p:sp>
        <p:nvSpPr>
          <p:cNvPr id="111" name="Google Shape;111;p2"/>
          <p:cNvSpPr/>
          <p:nvPr/>
        </p:nvSpPr>
        <p:spPr>
          <a:xfrm>
            <a:off x="4876300" y="2942675"/>
            <a:ext cx="789900" cy="646500"/>
          </a:xfrm>
          <a:prstGeom prst="roundRect">
            <a:avLst>
              <a:gd fmla="val 16667" name="adj"/>
            </a:avLst>
          </a:prstGeom>
          <a:solidFill>
            <a:schemeClr val="l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5"/>
                </a:solidFill>
                <a:latin typeface="Arial"/>
                <a:ea typeface="Arial"/>
                <a:cs typeface="Arial"/>
                <a:sym typeface="Arial"/>
              </a:rPr>
              <a:t>0</a:t>
            </a:r>
            <a:r>
              <a:rPr b="1" lang="en" sz="2400">
                <a:solidFill>
                  <a:schemeClr val="accent5"/>
                </a:solidFill>
              </a:rPr>
              <a:t>7</a:t>
            </a:r>
            <a:endParaRPr b="1" i="0" sz="2400" u="none" cap="none" strike="noStrike">
              <a:solidFill>
                <a:schemeClr val="accent5"/>
              </a:solidFill>
              <a:latin typeface="Arial"/>
              <a:ea typeface="Arial"/>
              <a:cs typeface="Arial"/>
              <a:sym typeface="Arial"/>
            </a:endParaRPr>
          </a:p>
        </p:txBody>
      </p:sp>
      <p:sp>
        <p:nvSpPr>
          <p:cNvPr id="112" name="Google Shape;112;p2"/>
          <p:cNvSpPr/>
          <p:nvPr/>
        </p:nvSpPr>
        <p:spPr>
          <a:xfrm>
            <a:off x="6491675" y="2888488"/>
            <a:ext cx="789900" cy="646500"/>
          </a:xfrm>
          <a:prstGeom prst="roundRect">
            <a:avLst>
              <a:gd fmla="val 16667" name="adj"/>
            </a:avLst>
          </a:prstGeom>
          <a:solidFill>
            <a:schemeClr val="l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5"/>
                </a:solidFill>
                <a:latin typeface="Arial"/>
                <a:ea typeface="Arial"/>
                <a:cs typeface="Arial"/>
                <a:sym typeface="Arial"/>
              </a:rPr>
              <a:t>0</a:t>
            </a:r>
            <a:r>
              <a:rPr b="1" lang="en" sz="2400">
                <a:solidFill>
                  <a:schemeClr val="accent5"/>
                </a:solidFill>
              </a:rPr>
              <a:t>8</a:t>
            </a:r>
            <a:endParaRPr b="1" i="0" sz="2400" u="none" cap="none" strike="noStrike">
              <a:solidFill>
                <a:schemeClr val="accent5"/>
              </a:solidFill>
              <a:latin typeface="Arial"/>
              <a:ea typeface="Arial"/>
              <a:cs typeface="Arial"/>
              <a:sym typeface="Arial"/>
            </a:endParaRPr>
          </a:p>
        </p:txBody>
      </p:sp>
      <p:sp>
        <p:nvSpPr>
          <p:cNvPr id="113" name="Google Shape;113;p2"/>
          <p:cNvSpPr txBox="1"/>
          <p:nvPr/>
        </p:nvSpPr>
        <p:spPr>
          <a:xfrm>
            <a:off x="2856200" y="2113175"/>
            <a:ext cx="1640100" cy="4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dk1"/>
                </a:solidFill>
              </a:rPr>
              <a:t>Objective</a:t>
            </a:r>
            <a:endParaRPr b="0" i="0" sz="1800" u="none" cap="none" strike="noStrike">
              <a:solidFill>
                <a:schemeClr val="dk1"/>
              </a:solidFill>
              <a:latin typeface="Arial"/>
              <a:ea typeface="Arial"/>
              <a:cs typeface="Arial"/>
              <a:sym typeface="Arial"/>
            </a:endParaRPr>
          </a:p>
        </p:txBody>
      </p:sp>
      <p:grpSp>
        <p:nvGrpSpPr>
          <p:cNvPr id="114" name="Google Shape;114;p2"/>
          <p:cNvGrpSpPr/>
          <p:nvPr/>
        </p:nvGrpSpPr>
        <p:grpSpPr>
          <a:xfrm>
            <a:off x="1518900" y="1314275"/>
            <a:ext cx="1440600" cy="1260600"/>
            <a:chOff x="663475" y="1314275"/>
            <a:chExt cx="1440600" cy="1260600"/>
          </a:xfrm>
        </p:grpSpPr>
        <p:sp>
          <p:nvSpPr>
            <p:cNvPr id="115" name="Google Shape;115;p2"/>
            <p:cNvSpPr/>
            <p:nvPr/>
          </p:nvSpPr>
          <p:spPr>
            <a:xfrm>
              <a:off x="830875" y="1314275"/>
              <a:ext cx="789900" cy="646500"/>
            </a:xfrm>
            <a:prstGeom prst="roundRect">
              <a:avLst>
                <a:gd fmla="val 16667" name="adj"/>
              </a:avLst>
            </a:prstGeom>
            <a:solidFill>
              <a:schemeClr val="l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chemeClr val="accent5"/>
                  </a:solidFill>
                  <a:latin typeface="Arial"/>
                  <a:ea typeface="Arial"/>
                  <a:cs typeface="Arial"/>
                  <a:sym typeface="Arial"/>
                </a:rPr>
                <a:t>01</a:t>
              </a:r>
              <a:endParaRPr b="1" i="0" sz="2700" u="none" cap="none" strike="noStrike">
                <a:solidFill>
                  <a:schemeClr val="accent5"/>
                </a:solidFill>
                <a:latin typeface="Arial"/>
                <a:ea typeface="Arial"/>
                <a:cs typeface="Arial"/>
                <a:sym typeface="Arial"/>
              </a:endParaRPr>
            </a:p>
          </p:txBody>
        </p:sp>
        <p:sp>
          <p:nvSpPr>
            <p:cNvPr id="116" name="Google Shape;116;p2"/>
            <p:cNvSpPr txBox="1"/>
            <p:nvPr/>
          </p:nvSpPr>
          <p:spPr>
            <a:xfrm>
              <a:off x="663475" y="2113175"/>
              <a:ext cx="1440600" cy="4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800"/>
                <a:buFont typeface="Arial"/>
                <a:buNone/>
              </a:pPr>
              <a:r>
                <a:rPr lang="en" sz="1800">
                  <a:solidFill>
                    <a:schemeClr val="dk1"/>
                  </a:solidFill>
                </a:rPr>
                <a:t>Introduction</a:t>
              </a:r>
              <a:endParaRPr b="0" i="0" sz="1800" u="none" cap="none" strike="noStrike">
                <a:solidFill>
                  <a:schemeClr val="dk1"/>
                </a:solidFill>
                <a:latin typeface="Arial"/>
                <a:ea typeface="Arial"/>
                <a:cs typeface="Arial"/>
                <a:sym typeface="Arial"/>
              </a:endParaRPr>
            </a:p>
          </p:txBody>
        </p:sp>
      </p:grpSp>
      <p:sp>
        <p:nvSpPr>
          <p:cNvPr id="117" name="Google Shape;117;p2"/>
          <p:cNvSpPr txBox="1"/>
          <p:nvPr/>
        </p:nvSpPr>
        <p:spPr>
          <a:xfrm>
            <a:off x="4708900" y="2113163"/>
            <a:ext cx="1124700" cy="677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1000"/>
              </a:spcBef>
              <a:spcAft>
                <a:spcPts val="0"/>
              </a:spcAft>
              <a:buClr>
                <a:srgbClr val="000000"/>
              </a:buClr>
              <a:buSzPts val="1600"/>
              <a:buFont typeface="Arial"/>
              <a:buNone/>
            </a:pPr>
            <a:r>
              <a:rPr lang="en" sz="1600">
                <a:solidFill>
                  <a:schemeClr val="dk1"/>
                </a:solidFill>
              </a:rPr>
              <a:t>Motivation</a:t>
            </a:r>
            <a:endParaRPr b="0" i="0" sz="1800" u="none" cap="none" strike="noStrike">
              <a:solidFill>
                <a:schemeClr val="dk1"/>
              </a:solidFill>
              <a:latin typeface="Arial"/>
              <a:ea typeface="Arial"/>
              <a:cs typeface="Arial"/>
              <a:sym typeface="Arial"/>
            </a:endParaRPr>
          </a:p>
        </p:txBody>
      </p:sp>
      <p:sp>
        <p:nvSpPr>
          <p:cNvPr id="118" name="Google Shape;118;p2"/>
          <p:cNvSpPr txBox="1"/>
          <p:nvPr/>
        </p:nvSpPr>
        <p:spPr>
          <a:xfrm>
            <a:off x="6322050" y="3735563"/>
            <a:ext cx="157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0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txBox="1"/>
          <p:nvPr/>
        </p:nvSpPr>
        <p:spPr>
          <a:xfrm>
            <a:off x="6060700" y="3687388"/>
            <a:ext cx="1840200" cy="44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1000"/>
              </a:spcBef>
              <a:spcAft>
                <a:spcPts val="0"/>
              </a:spcAft>
              <a:buClr>
                <a:srgbClr val="000000"/>
              </a:buClr>
              <a:buSzPts val="1700"/>
              <a:buFont typeface="Arial"/>
              <a:buNone/>
            </a:pPr>
            <a:r>
              <a:rPr b="0" i="0" lang="en" sz="1700" u="none" cap="none" strike="noStrike">
                <a:solidFill>
                  <a:schemeClr val="dk1"/>
                </a:solidFill>
                <a:latin typeface="Arial"/>
                <a:ea typeface="Arial"/>
                <a:cs typeface="Arial"/>
                <a:sym typeface="Arial"/>
              </a:rPr>
              <a:t>Future Works</a:t>
            </a:r>
            <a:endParaRPr b="0" i="0" sz="1700" u="none" cap="none" strike="noStrike">
              <a:solidFill>
                <a:schemeClr val="dk1"/>
              </a:solidFill>
              <a:latin typeface="Arial"/>
              <a:ea typeface="Arial"/>
              <a:cs typeface="Arial"/>
              <a:sym typeface="Arial"/>
            </a:endParaRPr>
          </a:p>
        </p:txBody>
      </p:sp>
      <p:sp>
        <p:nvSpPr>
          <p:cNvPr id="120" name="Google Shape;120;p2"/>
          <p:cNvSpPr txBox="1"/>
          <p:nvPr/>
        </p:nvSpPr>
        <p:spPr>
          <a:xfrm>
            <a:off x="2993100" y="3708975"/>
            <a:ext cx="1578900" cy="677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100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Experimental</a:t>
            </a:r>
            <a:br>
              <a:rPr b="0" i="0" lang="en" sz="1600" u="none" cap="none" strike="noStrike">
                <a:solidFill>
                  <a:schemeClr val="dk1"/>
                </a:solidFill>
                <a:latin typeface="Arial"/>
                <a:ea typeface="Arial"/>
                <a:cs typeface="Arial"/>
                <a:sym typeface="Arial"/>
              </a:rPr>
            </a:br>
            <a:r>
              <a:rPr b="0" i="0" lang="en" sz="1600" u="none" cap="none" strike="noStrike">
                <a:solidFill>
                  <a:schemeClr val="dk1"/>
                </a:solidFill>
                <a:latin typeface="Arial"/>
                <a:ea typeface="Arial"/>
                <a:cs typeface="Arial"/>
                <a:sym typeface="Arial"/>
              </a:rPr>
              <a:t>Result</a:t>
            </a:r>
            <a:endParaRPr b="0" i="0" sz="1600" u="none" cap="none" strike="noStrike">
              <a:solidFill>
                <a:schemeClr val="dk1"/>
              </a:solidFill>
              <a:latin typeface="Arial"/>
              <a:ea typeface="Arial"/>
              <a:cs typeface="Arial"/>
              <a:sym typeface="Arial"/>
            </a:endParaRPr>
          </a:p>
        </p:txBody>
      </p:sp>
      <p:sp>
        <p:nvSpPr>
          <p:cNvPr id="121" name="Google Shape;121;p2"/>
          <p:cNvSpPr txBox="1"/>
          <p:nvPr/>
        </p:nvSpPr>
        <p:spPr>
          <a:xfrm>
            <a:off x="4481800" y="3741575"/>
            <a:ext cx="1578900" cy="44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1000"/>
              </a:spcBef>
              <a:spcAft>
                <a:spcPts val="0"/>
              </a:spcAft>
              <a:buClr>
                <a:srgbClr val="000000"/>
              </a:buClr>
              <a:buSzPts val="1700"/>
              <a:buFont typeface="Arial"/>
              <a:buNone/>
            </a:pPr>
            <a:r>
              <a:rPr b="0" i="0" lang="en" sz="1700" u="none" cap="none" strike="noStrike">
                <a:solidFill>
                  <a:schemeClr val="dk1"/>
                </a:solidFill>
                <a:latin typeface="Arial"/>
                <a:ea typeface="Arial"/>
                <a:cs typeface="Arial"/>
                <a:sym typeface="Arial"/>
              </a:rPr>
              <a:t>Limitation</a:t>
            </a:r>
            <a:endParaRPr b="0" i="0" sz="1700" u="none" cap="none" strike="noStrike">
              <a:solidFill>
                <a:schemeClr val="dk1"/>
              </a:solidFill>
              <a:latin typeface="Arial"/>
              <a:ea typeface="Arial"/>
              <a:cs typeface="Arial"/>
              <a:sym typeface="Arial"/>
            </a:endParaRPr>
          </a:p>
        </p:txBody>
      </p:sp>
      <p:grpSp>
        <p:nvGrpSpPr>
          <p:cNvPr id="122" name="Google Shape;122;p2"/>
          <p:cNvGrpSpPr/>
          <p:nvPr/>
        </p:nvGrpSpPr>
        <p:grpSpPr>
          <a:xfrm>
            <a:off x="6046200" y="1314275"/>
            <a:ext cx="1578900" cy="1404900"/>
            <a:chOff x="436375" y="3324875"/>
            <a:chExt cx="1578900" cy="1404900"/>
          </a:xfrm>
        </p:grpSpPr>
        <p:sp>
          <p:nvSpPr>
            <p:cNvPr id="123" name="Google Shape;123;p2"/>
            <p:cNvSpPr/>
            <p:nvPr/>
          </p:nvSpPr>
          <p:spPr>
            <a:xfrm>
              <a:off x="830875" y="3324875"/>
              <a:ext cx="789900" cy="646500"/>
            </a:xfrm>
            <a:prstGeom prst="roundRect">
              <a:avLst>
                <a:gd fmla="val 16667" name="adj"/>
              </a:avLst>
            </a:prstGeom>
            <a:solidFill>
              <a:schemeClr val="lt2"/>
            </a:solidFill>
            <a:ln>
              <a:noFill/>
            </a:ln>
            <a:effectLst>
              <a:outerShdw blurRad="57150" rotWithShape="0" algn="bl" dir="5400000" dist="19050">
                <a:srgbClr val="000000">
                  <a:alpha val="50000"/>
                </a:srgbClr>
              </a:outerShdw>
              <a:reflection blurRad="0" dir="5400000" dist="47625"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5"/>
                  </a:solidFill>
                  <a:latin typeface="Arial"/>
                  <a:ea typeface="Arial"/>
                  <a:cs typeface="Arial"/>
                  <a:sym typeface="Arial"/>
                </a:rPr>
                <a:t>04</a:t>
              </a:r>
              <a:endParaRPr b="1" i="0" sz="2400" u="none" cap="none" strike="noStrike">
                <a:solidFill>
                  <a:schemeClr val="accent5"/>
                </a:solidFill>
                <a:latin typeface="Arial"/>
                <a:ea typeface="Arial"/>
                <a:cs typeface="Arial"/>
                <a:sym typeface="Arial"/>
              </a:endParaRPr>
            </a:p>
          </p:txBody>
        </p:sp>
        <p:sp>
          <p:nvSpPr>
            <p:cNvPr id="124" name="Google Shape;124;p2"/>
            <p:cNvSpPr txBox="1"/>
            <p:nvPr/>
          </p:nvSpPr>
          <p:spPr>
            <a:xfrm>
              <a:off x="436375" y="4123775"/>
              <a:ext cx="1578900" cy="606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1000"/>
                </a:spcBef>
                <a:spcAft>
                  <a:spcPts val="0"/>
                </a:spcAft>
                <a:buClr>
                  <a:srgbClr val="000000"/>
                </a:buClr>
                <a:buSzPts val="1600"/>
                <a:buFont typeface="Arial"/>
                <a:buNone/>
              </a:pPr>
              <a:r>
                <a:rPr lang="en" sz="1600">
                  <a:solidFill>
                    <a:schemeClr val="dk1"/>
                  </a:solidFill>
                </a:rPr>
                <a:t>Literature</a:t>
              </a:r>
              <a:br>
                <a:rPr lang="en" sz="1600">
                  <a:solidFill>
                    <a:schemeClr val="dk1"/>
                  </a:solidFill>
                </a:rPr>
              </a:br>
              <a:r>
                <a:rPr lang="en" sz="1600">
                  <a:solidFill>
                    <a:schemeClr val="dk1"/>
                  </a:solidFill>
                </a:rPr>
                <a:t>Review</a:t>
              </a:r>
              <a:endParaRPr b="0" i="0" sz="1400" u="none" cap="none" strike="noStrike">
                <a:solidFill>
                  <a:srgbClr val="000000"/>
                </a:solidFill>
                <a:latin typeface="Arial"/>
                <a:ea typeface="Arial"/>
                <a:cs typeface="Arial"/>
                <a:sym typeface="Arial"/>
              </a:endParaRPr>
            </a:p>
          </p:txBody>
        </p:sp>
      </p:grpSp>
      <p:grpSp>
        <p:nvGrpSpPr>
          <p:cNvPr id="125" name="Google Shape;125;p2"/>
          <p:cNvGrpSpPr/>
          <p:nvPr/>
        </p:nvGrpSpPr>
        <p:grpSpPr>
          <a:xfrm>
            <a:off x="1277300" y="2897125"/>
            <a:ext cx="1578900" cy="1230000"/>
            <a:chOff x="436375" y="3324875"/>
            <a:chExt cx="1578900" cy="1230000"/>
          </a:xfrm>
        </p:grpSpPr>
        <p:sp>
          <p:nvSpPr>
            <p:cNvPr id="126" name="Google Shape;126;p2"/>
            <p:cNvSpPr/>
            <p:nvPr/>
          </p:nvSpPr>
          <p:spPr>
            <a:xfrm>
              <a:off x="830875" y="3324875"/>
              <a:ext cx="789900" cy="646500"/>
            </a:xfrm>
            <a:prstGeom prst="roundRect">
              <a:avLst>
                <a:gd fmla="val 16667" name="adj"/>
              </a:avLst>
            </a:prstGeom>
            <a:solidFill>
              <a:schemeClr val="lt2"/>
            </a:solidFill>
            <a:ln>
              <a:noFill/>
            </a:ln>
            <a:effectLst>
              <a:outerShdw blurRad="57150" rotWithShape="0" algn="bl" dir="5400000" dist="19050">
                <a:srgbClr val="000000">
                  <a:alpha val="50000"/>
                </a:srgbClr>
              </a:outerShdw>
              <a:reflection blurRad="0" dir="5400000" dist="47625"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5"/>
                  </a:solidFill>
                  <a:latin typeface="Arial"/>
                  <a:ea typeface="Arial"/>
                  <a:cs typeface="Arial"/>
                  <a:sym typeface="Arial"/>
                </a:rPr>
                <a:t>0</a:t>
              </a:r>
              <a:r>
                <a:rPr b="1" lang="en" sz="2400">
                  <a:solidFill>
                    <a:schemeClr val="accent5"/>
                  </a:solidFill>
                </a:rPr>
                <a:t>5</a:t>
              </a:r>
              <a:endParaRPr b="1" i="0" sz="2400" u="none" cap="none" strike="noStrike">
                <a:solidFill>
                  <a:schemeClr val="accent5"/>
                </a:solidFill>
                <a:latin typeface="Arial"/>
                <a:ea typeface="Arial"/>
                <a:cs typeface="Arial"/>
                <a:sym typeface="Arial"/>
              </a:endParaRPr>
            </a:p>
          </p:txBody>
        </p:sp>
        <p:sp>
          <p:nvSpPr>
            <p:cNvPr id="127" name="Google Shape;127;p2"/>
            <p:cNvSpPr txBox="1"/>
            <p:nvPr/>
          </p:nvSpPr>
          <p:spPr>
            <a:xfrm>
              <a:off x="436375" y="4123775"/>
              <a:ext cx="1578900" cy="431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100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Methodology</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b84b38cb22_5_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298" name="Google Shape;298;g2b84b38cb22_5_18"/>
          <p:cNvSpPr txBox="1"/>
          <p:nvPr/>
        </p:nvSpPr>
        <p:spPr>
          <a:xfrm>
            <a:off x="375775" y="206575"/>
            <a:ext cx="4946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accent3"/>
                </a:solidFill>
              </a:rPr>
              <a:t>ResNet-50</a:t>
            </a:r>
            <a:endParaRPr b="1" sz="1800">
              <a:solidFill>
                <a:schemeClr val="accent3"/>
              </a:solidFil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chemeClr val="dk1"/>
              </a:solidFill>
            </a:endParaRPr>
          </a:p>
        </p:txBody>
      </p:sp>
      <p:sp>
        <p:nvSpPr>
          <p:cNvPr id="299" name="Google Shape;299;g2b84b38cb22_5_18"/>
          <p:cNvSpPr txBox="1"/>
          <p:nvPr/>
        </p:nvSpPr>
        <p:spPr>
          <a:xfrm>
            <a:off x="764975" y="1469438"/>
            <a:ext cx="7954500" cy="14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a:p>
            <a:pPr indent="-323850" lvl="1" marL="914400" rtl="0" algn="l">
              <a:lnSpc>
                <a:spcPct val="150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Addressing Vanishing Gradient Problem</a:t>
            </a:r>
            <a:endParaRPr sz="1500">
              <a:solidFill>
                <a:srgbClr val="0D0D0D"/>
              </a:solidFill>
              <a:highlight>
                <a:srgbClr val="FFFFFF"/>
              </a:highlight>
              <a:latin typeface="Roboto"/>
              <a:ea typeface="Roboto"/>
              <a:cs typeface="Roboto"/>
              <a:sym typeface="Roboto"/>
            </a:endParaRPr>
          </a:p>
          <a:p>
            <a:pPr indent="-323850" lvl="1" marL="914400" rtl="0" algn="l">
              <a:lnSpc>
                <a:spcPct val="150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P</a:t>
            </a:r>
            <a:r>
              <a:rPr lang="en" sz="1500">
                <a:solidFill>
                  <a:srgbClr val="0D0D0D"/>
                </a:solidFill>
                <a:highlight>
                  <a:srgbClr val="FFFFFF"/>
                </a:highlight>
                <a:latin typeface="Roboto"/>
                <a:ea typeface="Roboto"/>
                <a:cs typeface="Roboto"/>
                <a:sym typeface="Roboto"/>
              </a:rPr>
              <a:t>otential Performance</a:t>
            </a:r>
            <a:endParaRPr sz="1500">
              <a:solidFill>
                <a:srgbClr val="0D0D0D"/>
              </a:solidFill>
              <a:highlight>
                <a:srgbClr val="FFFFFF"/>
              </a:highlight>
              <a:latin typeface="Roboto"/>
              <a:ea typeface="Roboto"/>
              <a:cs typeface="Roboto"/>
              <a:sym typeface="Roboto"/>
            </a:endParaRPr>
          </a:p>
          <a:p>
            <a:pPr indent="-323850" lvl="1" marL="914400" rtl="0" algn="l">
              <a:lnSpc>
                <a:spcPct val="150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Increased Computational Complexity</a:t>
            </a:r>
            <a:endParaRPr sz="1500">
              <a:solidFill>
                <a:srgbClr val="0D0D0D"/>
              </a:solidFill>
              <a:highlight>
                <a:srgbClr val="FFFFFF"/>
              </a:highlight>
              <a:latin typeface="Roboto"/>
              <a:ea typeface="Roboto"/>
              <a:cs typeface="Roboto"/>
              <a:sym typeface="Roboto"/>
            </a:endParaRPr>
          </a:p>
        </p:txBody>
      </p:sp>
      <p:graphicFrame>
        <p:nvGraphicFramePr>
          <p:cNvPr id="300" name="Google Shape;300;g2b84b38cb22_5_18"/>
          <p:cNvGraphicFramePr/>
          <p:nvPr/>
        </p:nvGraphicFramePr>
        <p:xfrm>
          <a:off x="5941463" y="1748063"/>
          <a:ext cx="3000000" cy="3000000"/>
        </p:xfrm>
        <a:graphic>
          <a:graphicData uri="http://schemas.openxmlformats.org/drawingml/2006/table">
            <a:tbl>
              <a:tblPr>
                <a:noFill/>
                <a:tableStyleId>{6D2D7004-C131-4540-86D5-E19DF1F038EA}</a:tableStyleId>
              </a:tblPr>
              <a:tblGrid>
                <a:gridCol w="1341575"/>
                <a:gridCol w="1341575"/>
              </a:tblGrid>
              <a:tr h="549125">
                <a:tc>
                  <a:txBody>
                    <a:bodyPr/>
                    <a:lstStyle/>
                    <a:p>
                      <a:pPr indent="0" lvl="0" marL="0" rtl="0" algn="l">
                        <a:spcBef>
                          <a:spcPts val="0"/>
                        </a:spcBef>
                        <a:spcAft>
                          <a:spcPts val="0"/>
                        </a:spcAft>
                        <a:buClr>
                          <a:srgbClr val="000000"/>
                        </a:buClr>
                        <a:buSzPts val="1400"/>
                        <a:buFont typeface="Arial"/>
                        <a:buNone/>
                      </a:pPr>
                      <a:r>
                        <a:rPr lang="en"/>
                        <a:t>InceptionV3</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90</a:t>
                      </a:r>
                      <a:r>
                        <a:rPr lang="en" sz="1400" u="none" cap="none" strike="noStrike"/>
                        <a:t>.</a:t>
                      </a:r>
                      <a:r>
                        <a:rPr lang="en"/>
                        <a:t>00</a:t>
                      </a:r>
                      <a:r>
                        <a:rPr lang="en" sz="1400" u="none" cap="none" strike="noStrike"/>
                        <a:t>%</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549125">
                <a:tc>
                  <a:txBody>
                    <a:bodyPr/>
                    <a:lstStyle/>
                    <a:p>
                      <a:pPr indent="0" lvl="0" marL="0" marR="0" rtl="0" algn="l">
                        <a:lnSpc>
                          <a:spcPct val="100000"/>
                        </a:lnSpc>
                        <a:spcBef>
                          <a:spcPts val="0"/>
                        </a:spcBef>
                        <a:spcAft>
                          <a:spcPts val="0"/>
                        </a:spcAft>
                        <a:buClr>
                          <a:srgbClr val="000000"/>
                        </a:buClr>
                        <a:buSzPts val="1400"/>
                        <a:buFont typeface="Arial"/>
                        <a:buNone/>
                      </a:pPr>
                      <a:r>
                        <a:rPr lang="en"/>
                        <a:t>VGG-16</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accent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8</a:t>
                      </a:r>
                      <a:r>
                        <a:rPr lang="en"/>
                        <a:t>3</a:t>
                      </a:r>
                      <a:r>
                        <a:rPr lang="en" sz="1400" u="none" cap="none" strike="noStrike"/>
                        <a:t>.</a:t>
                      </a:r>
                      <a:r>
                        <a:rPr lang="en"/>
                        <a:t>55</a:t>
                      </a:r>
                      <a:r>
                        <a:rPr lang="en" sz="1400" u="none" cap="none" strike="noStrike"/>
                        <a:t>%</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549125">
                <a:tc>
                  <a:txBody>
                    <a:bodyPr/>
                    <a:lstStyle/>
                    <a:p>
                      <a:pPr indent="0" lvl="0" marL="0" marR="0" rtl="0" algn="l">
                        <a:lnSpc>
                          <a:spcPct val="100000"/>
                        </a:lnSpc>
                        <a:spcBef>
                          <a:spcPts val="0"/>
                        </a:spcBef>
                        <a:spcAft>
                          <a:spcPts val="0"/>
                        </a:spcAft>
                        <a:buClr>
                          <a:srgbClr val="000000"/>
                        </a:buClr>
                        <a:buSzPts val="1400"/>
                        <a:buFont typeface="Arial"/>
                        <a:buNone/>
                      </a:pPr>
                      <a:r>
                        <a:rPr lang="en">
                          <a:solidFill>
                            <a:srgbClr val="FF0000"/>
                          </a:solidFill>
                        </a:rPr>
                        <a:t>ResNet-50</a:t>
                      </a:r>
                      <a:endParaRPr sz="1400" u="none" cap="none" strike="noStrike">
                        <a:solidFill>
                          <a:srgbClr val="FF0000"/>
                        </a:solidFill>
                      </a:endParaRPr>
                    </a:p>
                  </a:txBody>
                  <a:tcPr marT="91425" marB="91425" marR="91425" marL="91425">
                    <a:lnL cap="flat" cmpd="sng" w="9525">
                      <a:solidFill>
                        <a:schemeClr val="accent1"/>
                      </a:solidFill>
                      <a:prstDash val="dot"/>
                      <a:round/>
                      <a:headEnd len="sm" w="sm" type="none"/>
                      <a:tailEnd len="sm" w="sm" type="none"/>
                    </a:lnL>
                    <a:lnR cap="flat" cmpd="sng" w="9525">
                      <a:solidFill>
                        <a:schemeClr val="accent1"/>
                      </a:solidFill>
                      <a:prstDash val="dot"/>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a:solidFill>
                            <a:srgbClr val="FF0000"/>
                          </a:solidFill>
                        </a:rPr>
                        <a:t>86</a:t>
                      </a:r>
                      <a:r>
                        <a:rPr lang="en" sz="1400" u="none" cap="none" strike="noStrike">
                          <a:solidFill>
                            <a:srgbClr val="FF0000"/>
                          </a:solidFill>
                        </a:rPr>
                        <a:t>.53%</a:t>
                      </a:r>
                      <a:endParaRPr sz="1400" u="none" cap="none" strike="noStrike">
                        <a:solidFill>
                          <a:srgbClr val="FF0000"/>
                        </a:solidFill>
                      </a:endParaRPr>
                    </a:p>
                  </a:txBody>
                  <a:tcPr marT="91425" marB="91425" marR="91425" marL="91425">
                    <a:lnL cap="flat" cmpd="sng" w="9525">
                      <a:solidFill>
                        <a:schemeClr val="accent1"/>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306" name="Google Shape;306;p17"/>
          <p:cNvSpPr txBox="1"/>
          <p:nvPr/>
        </p:nvSpPr>
        <p:spPr>
          <a:xfrm>
            <a:off x="375775" y="206575"/>
            <a:ext cx="4946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Hyperparameter Tuning</a:t>
            </a:r>
            <a:endParaRPr b="1" i="0" sz="1800" u="none" cap="none" strike="noStrike">
              <a:solidFill>
                <a:schemeClr val="dk1"/>
              </a:solidFill>
              <a:latin typeface="Arial"/>
              <a:ea typeface="Arial"/>
              <a:cs typeface="Arial"/>
              <a:sym typeface="Arial"/>
            </a:endParaRPr>
          </a:p>
        </p:txBody>
      </p:sp>
      <p:graphicFrame>
        <p:nvGraphicFramePr>
          <p:cNvPr id="307" name="Google Shape;307;p17"/>
          <p:cNvGraphicFramePr/>
          <p:nvPr/>
        </p:nvGraphicFramePr>
        <p:xfrm>
          <a:off x="1435600" y="1266950"/>
          <a:ext cx="3000000" cy="3000000"/>
        </p:xfrm>
        <a:graphic>
          <a:graphicData uri="http://schemas.openxmlformats.org/drawingml/2006/table">
            <a:tbl>
              <a:tblPr>
                <a:noFill/>
                <a:tableStyleId>{6D2D7004-C131-4540-86D5-E19DF1F038EA}</a:tableStyleId>
              </a:tblPr>
              <a:tblGrid>
                <a:gridCol w="2812125"/>
                <a:gridCol w="3460675"/>
              </a:tblGrid>
              <a:tr h="499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rPr>
                        <a:t>Learning Rate</a:t>
                      </a:r>
                      <a:endParaRPr b="1" sz="1400"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0.005</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499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rPr>
                        <a:t>Batch Size</a:t>
                      </a:r>
                      <a:endParaRPr b="1" sz="1400"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a:t>
                      </a:r>
                      <a:r>
                        <a:rPr lang="en"/>
                        <a:t>2</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499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rPr>
                        <a:t>Number of Epochs</a:t>
                      </a:r>
                      <a:endParaRPr b="1" sz="1400"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60 ~ 80</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499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rPr>
                        <a:t>Dropout Rate</a:t>
                      </a:r>
                      <a:endParaRPr b="1" sz="1400"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a:t>
                      </a:r>
                      <a:r>
                        <a:rPr lang="en"/>
                        <a:t>5</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499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rPr>
                        <a:t>Optimizer</a:t>
                      </a:r>
                      <a:endParaRPr b="1" sz="1400"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Adam</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100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rPr>
                        <a:t>Activation Function</a:t>
                      </a:r>
                      <a:endParaRPr b="1" sz="1400"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Softmax</a:t>
                      </a:r>
                      <a:endParaRPr sz="1400" u="none" cap="none" strike="noStrike"/>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1" name="Shape 311"/>
        <p:cNvGrpSpPr/>
        <p:nvPr/>
      </p:nvGrpSpPr>
      <p:grpSpPr>
        <a:xfrm>
          <a:off x="0" y="0"/>
          <a:ext cx="0" cy="0"/>
          <a:chOff x="0" y="0"/>
          <a:chExt cx="0" cy="0"/>
        </a:xfrm>
      </p:grpSpPr>
      <p:sp>
        <p:nvSpPr>
          <p:cNvPr id="312" name="Google Shape;31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13" name="Google Shape;313;p24"/>
          <p:cNvSpPr txBox="1"/>
          <p:nvPr>
            <p:ph type="title"/>
          </p:nvPr>
        </p:nvSpPr>
        <p:spPr>
          <a:xfrm>
            <a:off x="620225" y="1052175"/>
            <a:ext cx="3959400" cy="1445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8000"/>
              <a:buNone/>
            </a:pPr>
            <a:r>
              <a:rPr lang="en"/>
              <a:t>6</a:t>
            </a:r>
            <a:endParaRPr/>
          </a:p>
        </p:txBody>
      </p:sp>
      <p:sp>
        <p:nvSpPr>
          <p:cNvPr id="314" name="Google Shape;314;p24"/>
          <p:cNvSpPr txBox="1"/>
          <p:nvPr>
            <p:ph idx="2" type="title"/>
          </p:nvPr>
        </p:nvSpPr>
        <p:spPr>
          <a:xfrm>
            <a:off x="620225" y="2497575"/>
            <a:ext cx="6343500" cy="1445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3600"/>
              <a:t>Experimental Results</a:t>
            </a:r>
            <a:endParaRPr sz="3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25"/>
          <p:cNvPicPr preferRelativeResize="0"/>
          <p:nvPr/>
        </p:nvPicPr>
        <p:blipFill>
          <a:blip r:embed="rId3">
            <a:alphaModFix/>
          </a:blip>
          <a:stretch>
            <a:fillRect/>
          </a:stretch>
        </p:blipFill>
        <p:spPr>
          <a:xfrm>
            <a:off x="762250" y="1334575"/>
            <a:ext cx="3426025" cy="2936100"/>
          </a:xfrm>
          <a:prstGeom prst="rect">
            <a:avLst/>
          </a:prstGeom>
          <a:noFill/>
          <a:ln>
            <a:noFill/>
          </a:ln>
        </p:spPr>
      </p:pic>
      <p:pic>
        <p:nvPicPr>
          <p:cNvPr id="321" name="Google Shape;321;p25"/>
          <p:cNvPicPr preferRelativeResize="0"/>
          <p:nvPr/>
        </p:nvPicPr>
        <p:blipFill>
          <a:blip r:embed="rId4">
            <a:alphaModFix/>
          </a:blip>
          <a:stretch>
            <a:fillRect/>
          </a:stretch>
        </p:blipFill>
        <p:spPr>
          <a:xfrm>
            <a:off x="4469125" y="1334576"/>
            <a:ext cx="3143250" cy="3031600"/>
          </a:xfrm>
          <a:prstGeom prst="rect">
            <a:avLst/>
          </a:prstGeom>
          <a:noFill/>
          <a:ln>
            <a:noFill/>
          </a:ln>
        </p:spPr>
      </p:pic>
      <p:graphicFrame>
        <p:nvGraphicFramePr>
          <p:cNvPr id="322" name="Google Shape;322;p25"/>
          <p:cNvGraphicFramePr/>
          <p:nvPr/>
        </p:nvGraphicFramePr>
        <p:xfrm>
          <a:off x="2854713" y="78788"/>
          <a:ext cx="3000000" cy="3000000"/>
        </p:xfrm>
        <a:graphic>
          <a:graphicData uri="http://schemas.openxmlformats.org/drawingml/2006/table">
            <a:tbl>
              <a:tblPr>
                <a:noFill/>
                <a:tableStyleId>{6D2D7004-C131-4540-86D5-E19DF1F038EA}</a:tableStyleId>
              </a:tblPr>
              <a:tblGrid>
                <a:gridCol w="1526000"/>
                <a:gridCol w="1526000"/>
              </a:tblGrid>
              <a:tr h="405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InceptionV3</a:t>
                      </a:r>
                      <a:endParaRPr b="1" sz="1400" u="none" cap="none" strike="noStrike">
                        <a:solidFill>
                          <a:schemeClr val="dk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rPr>
                        <a:t>90.00</a:t>
                      </a:r>
                      <a:r>
                        <a:rPr lang="en" sz="1400" u="none" cap="none" strike="noStrike">
                          <a:solidFill>
                            <a:schemeClr val="dk1"/>
                          </a:solidFill>
                        </a:rPr>
                        <a:t>%</a:t>
                      </a:r>
                      <a:endParaRPr sz="1400" u="none" cap="none" strike="noStrike">
                        <a:solidFill>
                          <a:schemeClr val="dk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405200">
                <a:tc>
                  <a:txBody>
                    <a:bodyPr/>
                    <a:lstStyle/>
                    <a:p>
                      <a:pPr indent="0" lvl="0" marL="0" marR="0" rtl="0" algn="l">
                        <a:lnSpc>
                          <a:spcPct val="100000"/>
                        </a:lnSpc>
                        <a:spcBef>
                          <a:spcPts val="0"/>
                        </a:spcBef>
                        <a:spcAft>
                          <a:spcPts val="0"/>
                        </a:spcAft>
                        <a:buClr>
                          <a:srgbClr val="000000"/>
                        </a:buClr>
                        <a:buSzPts val="1400"/>
                        <a:buFont typeface="Arial"/>
                        <a:buNone/>
                      </a:pPr>
                      <a:r>
                        <a:rPr b="1" lang="en">
                          <a:solidFill>
                            <a:schemeClr val="dk2"/>
                          </a:solidFill>
                        </a:rPr>
                        <a:t>VGG-16</a:t>
                      </a:r>
                      <a:endParaRPr b="1" sz="1400"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rPr>
                        <a:t>83.</a:t>
                      </a:r>
                      <a:r>
                        <a:rPr lang="en">
                          <a:solidFill>
                            <a:schemeClr val="dk2"/>
                          </a:solidFill>
                        </a:rPr>
                        <a:t>00</a:t>
                      </a:r>
                      <a:r>
                        <a:rPr lang="en" sz="1400" u="none" cap="none" strike="noStrike">
                          <a:solidFill>
                            <a:schemeClr val="dk2"/>
                          </a:solidFill>
                        </a:rPr>
                        <a:t>%</a:t>
                      </a:r>
                      <a:endParaRPr sz="1400"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bl>
          </a:graphicData>
        </a:graphic>
      </p:graphicFrame>
      <p:sp>
        <p:nvSpPr>
          <p:cNvPr id="323" name="Google Shape;323;p25"/>
          <p:cNvSpPr txBox="1"/>
          <p:nvPr>
            <p:ph idx="4294967295" type="title"/>
          </p:nvPr>
        </p:nvSpPr>
        <p:spPr>
          <a:xfrm>
            <a:off x="0" y="32175"/>
            <a:ext cx="2937300" cy="53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sz="1800"/>
              <a:t>Model Accuracy &amp; Loss</a:t>
            </a:r>
            <a:endParaRPr sz="1800"/>
          </a:p>
        </p:txBody>
      </p:sp>
      <p:sp>
        <p:nvSpPr>
          <p:cNvPr id="324" name="Google Shape;324;p25"/>
          <p:cNvSpPr txBox="1"/>
          <p:nvPr/>
        </p:nvSpPr>
        <p:spPr>
          <a:xfrm>
            <a:off x="3744975" y="4450800"/>
            <a:ext cx="24942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InceptionV3</a:t>
            </a:r>
            <a:endParaRPr sz="3000">
              <a:solidFill>
                <a:schemeClr val="dk2"/>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b820bd6710_0_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0" name="Google Shape;330;g2b820bd6710_0_3"/>
          <p:cNvPicPr preferRelativeResize="0"/>
          <p:nvPr/>
        </p:nvPicPr>
        <p:blipFill>
          <a:blip r:embed="rId3">
            <a:alphaModFix/>
          </a:blip>
          <a:stretch>
            <a:fillRect/>
          </a:stretch>
        </p:blipFill>
        <p:spPr>
          <a:xfrm>
            <a:off x="635025" y="1421913"/>
            <a:ext cx="3052000" cy="2627990"/>
          </a:xfrm>
          <a:prstGeom prst="rect">
            <a:avLst/>
          </a:prstGeom>
          <a:noFill/>
          <a:ln>
            <a:noFill/>
          </a:ln>
        </p:spPr>
      </p:pic>
      <p:pic>
        <p:nvPicPr>
          <p:cNvPr id="331" name="Google Shape;331;g2b820bd6710_0_3"/>
          <p:cNvPicPr preferRelativeResize="0"/>
          <p:nvPr/>
        </p:nvPicPr>
        <p:blipFill>
          <a:blip r:embed="rId4">
            <a:alphaModFix/>
          </a:blip>
          <a:stretch>
            <a:fillRect/>
          </a:stretch>
        </p:blipFill>
        <p:spPr>
          <a:xfrm>
            <a:off x="4411825" y="1447800"/>
            <a:ext cx="3299921" cy="2576225"/>
          </a:xfrm>
          <a:prstGeom prst="rect">
            <a:avLst/>
          </a:prstGeom>
          <a:noFill/>
          <a:ln>
            <a:noFill/>
          </a:ln>
        </p:spPr>
      </p:pic>
      <p:sp>
        <p:nvSpPr>
          <p:cNvPr id="332" name="Google Shape;332;g2b820bd6710_0_3"/>
          <p:cNvSpPr txBox="1"/>
          <p:nvPr/>
        </p:nvSpPr>
        <p:spPr>
          <a:xfrm>
            <a:off x="3131600" y="4155200"/>
            <a:ext cx="24942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VGG-16</a:t>
            </a:r>
            <a:endParaRPr sz="3000">
              <a:solidFill>
                <a:schemeClr val="dk2"/>
              </a:solidFill>
              <a:latin typeface="Times New Roman"/>
              <a:ea typeface="Times New Roman"/>
              <a:cs typeface="Times New Roman"/>
              <a:sym typeface="Times New Roman"/>
            </a:endParaRPr>
          </a:p>
        </p:txBody>
      </p:sp>
      <p:graphicFrame>
        <p:nvGraphicFramePr>
          <p:cNvPr id="333" name="Google Shape;333;g2b820bd6710_0_3"/>
          <p:cNvGraphicFramePr/>
          <p:nvPr/>
        </p:nvGraphicFramePr>
        <p:xfrm>
          <a:off x="2885813" y="377613"/>
          <a:ext cx="3000000" cy="3000000"/>
        </p:xfrm>
        <a:graphic>
          <a:graphicData uri="http://schemas.openxmlformats.org/drawingml/2006/table">
            <a:tbl>
              <a:tblPr>
                <a:noFill/>
                <a:tableStyleId>{6D2D7004-C131-4540-86D5-E19DF1F038EA}</a:tableStyleId>
              </a:tblPr>
              <a:tblGrid>
                <a:gridCol w="1526000"/>
                <a:gridCol w="1526000"/>
              </a:tblGrid>
              <a:tr h="405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2"/>
                          </a:solidFill>
                        </a:rPr>
                        <a:t>InceptionV3</a:t>
                      </a:r>
                      <a:endParaRPr b="1" sz="1400"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2"/>
                          </a:solidFill>
                        </a:rPr>
                        <a:t>90.00</a:t>
                      </a:r>
                      <a:r>
                        <a:rPr lang="en" sz="1400" u="none" cap="none" strike="noStrike">
                          <a:solidFill>
                            <a:schemeClr val="dk2"/>
                          </a:solidFill>
                        </a:rPr>
                        <a:t>%</a:t>
                      </a:r>
                      <a:endParaRPr sz="1400"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405200">
                <a:tc>
                  <a:txBody>
                    <a:bodyPr/>
                    <a:lstStyle/>
                    <a:p>
                      <a:pPr indent="0" lvl="0" marL="0" marR="0" rtl="0" algn="l">
                        <a:lnSpc>
                          <a:spcPct val="100000"/>
                        </a:lnSpc>
                        <a:spcBef>
                          <a:spcPts val="0"/>
                        </a:spcBef>
                        <a:spcAft>
                          <a:spcPts val="0"/>
                        </a:spcAft>
                        <a:buClr>
                          <a:srgbClr val="000000"/>
                        </a:buClr>
                        <a:buSzPts val="1400"/>
                        <a:buFont typeface="Arial"/>
                        <a:buNone/>
                      </a:pPr>
                      <a:r>
                        <a:rPr b="1" lang="en">
                          <a:solidFill>
                            <a:schemeClr val="dk1"/>
                          </a:solidFill>
                        </a:rPr>
                        <a:t>VGG-16</a:t>
                      </a:r>
                      <a:endParaRPr b="1" sz="1400" u="none" cap="none" strike="noStrike">
                        <a:solidFill>
                          <a:schemeClr val="dk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83.</a:t>
                      </a:r>
                      <a:r>
                        <a:rPr lang="en">
                          <a:solidFill>
                            <a:schemeClr val="dk1"/>
                          </a:solidFill>
                        </a:rPr>
                        <a:t>00</a:t>
                      </a:r>
                      <a:r>
                        <a:rPr lang="en" sz="1400" u="none" cap="none" strike="noStrike">
                          <a:solidFill>
                            <a:schemeClr val="dk1"/>
                          </a:solidFill>
                        </a:rPr>
                        <a:t>%</a:t>
                      </a:r>
                      <a:endParaRPr sz="1400" u="none" cap="none" strike="noStrike">
                        <a:solidFill>
                          <a:schemeClr val="dk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bl>
          </a:graphicData>
        </a:graphic>
      </p:graphicFrame>
      <p:sp>
        <p:nvSpPr>
          <p:cNvPr id="334" name="Google Shape;334;g2b820bd6710_0_3"/>
          <p:cNvSpPr txBox="1"/>
          <p:nvPr>
            <p:ph idx="4294967295" type="title"/>
          </p:nvPr>
        </p:nvSpPr>
        <p:spPr>
          <a:xfrm>
            <a:off x="38850" y="187575"/>
            <a:ext cx="2937300" cy="53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sz="1800"/>
              <a:t>Model Accuracy &amp; Loss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b77deaa2d5_0_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340" name="Google Shape;340;g2b77deaa2d5_0_24"/>
          <p:cNvSpPr txBox="1"/>
          <p:nvPr/>
        </p:nvSpPr>
        <p:spPr>
          <a:xfrm>
            <a:off x="375775" y="206575"/>
            <a:ext cx="764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InceptionV3 - Confusion Matrix</a:t>
            </a:r>
            <a:endParaRPr b="1" sz="1800">
              <a:solidFill>
                <a:schemeClr val="dk1"/>
              </a:solidFill>
            </a:endParaRPr>
          </a:p>
        </p:txBody>
      </p:sp>
      <p:pic>
        <p:nvPicPr>
          <p:cNvPr id="341" name="Google Shape;341;g2b77deaa2d5_0_24"/>
          <p:cNvPicPr preferRelativeResize="0"/>
          <p:nvPr/>
        </p:nvPicPr>
        <p:blipFill>
          <a:blip r:embed="rId3">
            <a:alphaModFix/>
          </a:blip>
          <a:stretch>
            <a:fillRect/>
          </a:stretch>
        </p:blipFill>
        <p:spPr>
          <a:xfrm>
            <a:off x="152400" y="614100"/>
            <a:ext cx="4697358" cy="4352791"/>
          </a:xfrm>
          <a:prstGeom prst="rect">
            <a:avLst/>
          </a:prstGeom>
          <a:noFill/>
          <a:ln>
            <a:noFill/>
          </a:ln>
        </p:spPr>
      </p:pic>
      <p:pic>
        <p:nvPicPr>
          <p:cNvPr id="342" name="Google Shape;342;g2b77deaa2d5_0_24"/>
          <p:cNvPicPr preferRelativeResize="0"/>
          <p:nvPr/>
        </p:nvPicPr>
        <p:blipFill>
          <a:blip r:embed="rId4">
            <a:alphaModFix/>
          </a:blip>
          <a:stretch>
            <a:fillRect/>
          </a:stretch>
        </p:blipFill>
        <p:spPr>
          <a:xfrm>
            <a:off x="5002158" y="1604700"/>
            <a:ext cx="3989442" cy="2169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b83743e53e_0_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348" name="Google Shape;348;g2b83743e53e_0_30"/>
          <p:cNvSpPr txBox="1"/>
          <p:nvPr/>
        </p:nvSpPr>
        <p:spPr>
          <a:xfrm>
            <a:off x="375775" y="206575"/>
            <a:ext cx="764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rPr>
              <a:t>VGG-16</a:t>
            </a:r>
            <a:r>
              <a:rPr b="1" i="0" lang="en" sz="1800" u="none" cap="none" strike="noStrike">
                <a:solidFill>
                  <a:schemeClr val="dk1"/>
                </a:solidFill>
                <a:latin typeface="Arial"/>
                <a:ea typeface="Arial"/>
                <a:cs typeface="Arial"/>
                <a:sym typeface="Arial"/>
              </a:rPr>
              <a:t> - </a:t>
            </a:r>
            <a:r>
              <a:rPr b="1" lang="en" sz="1800">
                <a:solidFill>
                  <a:schemeClr val="dk1"/>
                </a:solidFill>
              </a:rPr>
              <a:t>Confusion Matrix</a:t>
            </a:r>
            <a:endParaRPr b="1" i="0" sz="1800" u="none" cap="none" strike="noStrike">
              <a:solidFill>
                <a:schemeClr val="dk1"/>
              </a:solidFill>
              <a:latin typeface="Arial"/>
              <a:ea typeface="Arial"/>
              <a:cs typeface="Arial"/>
              <a:sym typeface="Arial"/>
            </a:endParaRPr>
          </a:p>
        </p:txBody>
      </p:sp>
      <p:pic>
        <p:nvPicPr>
          <p:cNvPr id="349" name="Google Shape;349;g2b83743e53e_0_30"/>
          <p:cNvPicPr preferRelativeResize="0"/>
          <p:nvPr/>
        </p:nvPicPr>
        <p:blipFill>
          <a:blip r:embed="rId3">
            <a:alphaModFix/>
          </a:blip>
          <a:stretch>
            <a:fillRect/>
          </a:stretch>
        </p:blipFill>
        <p:spPr>
          <a:xfrm>
            <a:off x="152400" y="820675"/>
            <a:ext cx="4500555" cy="4170424"/>
          </a:xfrm>
          <a:prstGeom prst="rect">
            <a:avLst/>
          </a:prstGeom>
          <a:noFill/>
          <a:ln>
            <a:noFill/>
          </a:ln>
        </p:spPr>
      </p:pic>
      <p:pic>
        <p:nvPicPr>
          <p:cNvPr id="350" name="Google Shape;350;g2b83743e53e_0_30"/>
          <p:cNvPicPr preferRelativeResize="0"/>
          <p:nvPr/>
        </p:nvPicPr>
        <p:blipFill>
          <a:blip r:embed="rId4">
            <a:alphaModFix/>
          </a:blip>
          <a:stretch>
            <a:fillRect/>
          </a:stretch>
        </p:blipFill>
        <p:spPr>
          <a:xfrm>
            <a:off x="4805355" y="1735075"/>
            <a:ext cx="4105275" cy="2171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b820bd6710_2_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356" name="Google Shape;356;g2b820bd6710_2_46"/>
          <p:cNvSpPr txBox="1"/>
          <p:nvPr/>
        </p:nvSpPr>
        <p:spPr>
          <a:xfrm>
            <a:off x="375775" y="206575"/>
            <a:ext cx="764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accent3"/>
                </a:solidFill>
              </a:rPr>
              <a:t>Resnet50</a:t>
            </a:r>
            <a:r>
              <a:rPr b="1" i="0" lang="en" sz="1800" u="none" cap="none" strike="noStrike">
                <a:solidFill>
                  <a:schemeClr val="accent3"/>
                </a:solidFill>
                <a:latin typeface="Arial"/>
                <a:ea typeface="Arial"/>
                <a:cs typeface="Arial"/>
                <a:sym typeface="Arial"/>
              </a:rPr>
              <a:t> - </a:t>
            </a:r>
            <a:r>
              <a:rPr b="1" lang="en" sz="1800">
                <a:solidFill>
                  <a:schemeClr val="accent3"/>
                </a:solidFill>
              </a:rPr>
              <a:t>Confusion Matrix</a:t>
            </a:r>
            <a:endParaRPr b="1" i="0" sz="1800" u="none" cap="none" strike="noStrike">
              <a:solidFill>
                <a:schemeClr val="accent3"/>
              </a:solidFill>
              <a:latin typeface="Arial"/>
              <a:ea typeface="Arial"/>
              <a:cs typeface="Arial"/>
              <a:sym typeface="Arial"/>
            </a:endParaRPr>
          </a:p>
        </p:txBody>
      </p:sp>
      <p:pic>
        <p:nvPicPr>
          <p:cNvPr id="357" name="Google Shape;357;g2b820bd6710_2_46"/>
          <p:cNvPicPr preferRelativeResize="0"/>
          <p:nvPr/>
        </p:nvPicPr>
        <p:blipFill>
          <a:blip r:embed="rId3">
            <a:alphaModFix/>
          </a:blip>
          <a:stretch>
            <a:fillRect/>
          </a:stretch>
        </p:blipFill>
        <p:spPr>
          <a:xfrm>
            <a:off x="0" y="844000"/>
            <a:ext cx="4500555" cy="4170424"/>
          </a:xfrm>
          <a:prstGeom prst="rect">
            <a:avLst/>
          </a:prstGeom>
          <a:noFill/>
          <a:ln>
            <a:noFill/>
          </a:ln>
        </p:spPr>
      </p:pic>
      <p:pic>
        <p:nvPicPr>
          <p:cNvPr id="358" name="Google Shape;358;g2b820bd6710_2_46"/>
          <p:cNvPicPr preferRelativeResize="0"/>
          <p:nvPr/>
        </p:nvPicPr>
        <p:blipFill>
          <a:blip r:embed="rId4">
            <a:alphaModFix/>
          </a:blip>
          <a:stretch>
            <a:fillRect/>
          </a:stretch>
        </p:blipFill>
        <p:spPr>
          <a:xfrm>
            <a:off x="4500555" y="1379725"/>
            <a:ext cx="4114800" cy="2238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364" name="Google Shape;364;p26"/>
          <p:cNvSpPr txBox="1"/>
          <p:nvPr/>
        </p:nvSpPr>
        <p:spPr>
          <a:xfrm>
            <a:off x="375775" y="206575"/>
            <a:ext cx="5961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rPr>
              <a:t>Ensemble VGG16 &amp; InceptionV3</a:t>
            </a:r>
            <a:r>
              <a:rPr b="1" i="0" lang="en" sz="1800" u="none" cap="none" strike="noStrike">
                <a:solidFill>
                  <a:schemeClr val="dk1"/>
                </a:solidFill>
                <a:latin typeface="Arial"/>
                <a:ea typeface="Arial"/>
                <a:cs typeface="Arial"/>
                <a:sym typeface="Arial"/>
              </a:rPr>
              <a:t>- Confusion Matrix</a:t>
            </a:r>
            <a:endParaRPr b="1" i="0" sz="1800" u="none" cap="none" strike="noStrike">
              <a:solidFill>
                <a:schemeClr val="dk1"/>
              </a:solidFill>
              <a:latin typeface="Arial"/>
              <a:ea typeface="Arial"/>
              <a:cs typeface="Arial"/>
              <a:sym typeface="Arial"/>
            </a:endParaRPr>
          </a:p>
        </p:txBody>
      </p:sp>
      <p:pic>
        <p:nvPicPr>
          <p:cNvPr id="365" name="Google Shape;365;p26"/>
          <p:cNvPicPr preferRelativeResize="0"/>
          <p:nvPr/>
        </p:nvPicPr>
        <p:blipFill>
          <a:blip r:embed="rId3">
            <a:alphaModFix/>
          </a:blip>
          <a:stretch>
            <a:fillRect/>
          </a:stretch>
        </p:blipFill>
        <p:spPr>
          <a:xfrm>
            <a:off x="152400" y="820675"/>
            <a:ext cx="4500555" cy="4170424"/>
          </a:xfrm>
          <a:prstGeom prst="rect">
            <a:avLst/>
          </a:prstGeom>
          <a:noFill/>
          <a:ln>
            <a:noFill/>
          </a:ln>
        </p:spPr>
      </p:pic>
      <p:pic>
        <p:nvPicPr>
          <p:cNvPr id="366" name="Google Shape;366;p26"/>
          <p:cNvPicPr preferRelativeResize="0"/>
          <p:nvPr/>
        </p:nvPicPr>
        <p:blipFill>
          <a:blip r:embed="rId4">
            <a:alphaModFix/>
          </a:blip>
          <a:stretch>
            <a:fillRect/>
          </a:stretch>
        </p:blipFill>
        <p:spPr>
          <a:xfrm>
            <a:off x="4805355" y="1582675"/>
            <a:ext cx="40005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0" name="Shape 370"/>
        <p:cNvGrpSpPr/>
        <p:nvPr/>
      </p:nvGrpSpPr>
      <p:grpSpPr>
        <a:xfrm>
          <a:off x="0" y="0"/>
          <a:ext cx="0" cy="0"/>
          <a:chOff x="0" y="0"/>
          <a:chExt cx="0" cy="0"/>
        </a:xfrm>
      </p:grpSpPr>
      <p:sp>
        <p:nvSpPr>
          <p:cNvPr id="371" name="Google Shape;37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72" name="Google Shape;372;p28"/>
          <p:cNvSpPr txBox="1"/>
          <p:nvPr>
            <p:ph type="title"/>
          </p:nvPr>
        </p:nvSpPr>
        <p:spPr>
          <a:xfrm>
            <a:off x="620225" y="1052175"/>
            <a:ext cx="3959400" cy="1445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8000"/>
              <a:buNone/>
            </a:pPr>
            <a:r>
              <a:rPr lang="en"/>
              <a:t>7</a:t>
            </a:r>
            <a:endParaRPr/>
          </a:p>
        </p:txBody>
      </p:sp>
      <p:sp>
        <p:nvSpPr>
          <p:cNvPr id="373" name="Google Shape;373;p28"/>
          <p:cNvSpPr txBox="1"/>
          <p:nvPr>
            <p:ph idx="2" type="title"/>
          </p:nvPr>
        </p:nvSpPr>
        <p:spPr>
          <a:xfrm>
            <a:off x="585875" y="2695100"/>
            <a:ext cx="5611800" cy="937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en" sz="3600"/>
              <a:t>Limitation</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1" name="Shape 131"/>
        <p:cNvGrpSpPr/>
        <p:nvPr/>
      </p:nvGrpSpPr>
      <p:grpSpPr>
        <a:xfrm>
          <a:off x="0" y="0"/>
          <a:ext cx="0" cy="0"/>
          <a:chOff x="0" y="0"/>
          <a:chExt cx="0" cy="0"/>
        </a:xfrm>
      </p:grpSpPr>
      <p:sp>
        <p:nvSpPr>
          <p:cNvPr id="132" name="Google Shape;132;p5"/>
          <p:cNvSpPr txBox="1"/>
          <p:nvPr>
            <p:ph type="title"/>
          </p:nvPr>
        </p:nvSpPr>
        <p:spPr>
          <a:xfrm>
            <a:off x="620225" y="1052175"/>
            <a:ext cx="3959400" cy="14454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8000"/>
              <a:buNone/>
            </a:pPr>
            <a:r>
              <a:rPr lang="en"/>
              <a:t>1</a:t>
            </a:r>
            <a:endParaRPr/>
          </a:p>
        </p:txBody>
      </p:sp>
      <p:sp>
        <p:nvSpPr>
          <p:cNvPr id="133" name="Google Shape;13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34" name="Google Shape;134;p5"/>
          <p:cNvSpPr txBox="1"/>
          <p:nvPr>
            <p:ph idx="2" type="title"/>
          </p:nvPr>
        </p:nvSpPr>
        <p:spPr>
          <a:xfrm>
            <a:off x="620225" y="2497575"/>
            <a:ext cx="4181100" cy="14454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en" sz="3600"/>
              <a:t>Introduction</a:t>
            </a:r>
            <a:endParaRPr sz="3600"/>
          </a:p>
        </p:txBody>
      </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9"/>
          <p:cNvSpPr txBox="1"/>
          <p:nvPr/>
        </p:nvSpPr>
        <p:spPr>
          <a:xfrm>
            <a:off x="3759313" y="1097438"/>
            <a:ext cx="4456800" cy="8208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700"/>
              <a:buFont typeface="Arial"/>
              <a:buNone/>
            </a:pPr>
            <a:r>
              <a:rPr b="1" lang="en">
                <a:solidFill>
                  <a:schemeClr val="lt1"/>
                </a:solidFill>
                <a:latin typeface="Poppins"/>
                <a:ea typeface="Poppins"/>
                <a:cs typeface="Poppins"/>
                <a:sym typeface="Poppins"/>
              </a:rPr>
              <a:t>Dataset covers only three different cattle disease classifications</a:t>
            </a:r>
            <a:endParaRPr b="1" i="0" u="none" cap="none" strike="noStrike">
              <a:solidFill>
                <a:schemeClr val="lt1"/>
              </a:solidFill>
              <a:latin typeface="Poppins"/>
              <a:ea typeface="Poppins"/>
              <a:cs typeface="Poppins"/>
              <a:sym typeface="Poppins"/>
            </a:endParaRPr>
          </a:p>
        </p:txBody>
      </p:sp>
      <p:sp>
        <p:nvSpPr>
          <p:cNvPr id="379" name="Google Shape;379;p29"/>
          <p:cNvSpPr txBox="1"/>
          <p:nvPr/>
        </p:nvSpPr>
        <p:spPr>
          <a:xfrm>
            <a:off x="927875" y="2410063"/>
            <a:ext cx="1814400" cy="502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n" sz="2000" u="none" cap="none" strike="noStrike">
                <a:solidFill>
                  <a:schemeClr val="lt1"/>
                </a:solidFill>
                <a:latin typeface="DM Sans"/>
                <a:ea typeface="DM Sans"/>
                <a:cs typeface="DM Sans"/>
                <a:sym typeface="DM Sans"/>
              </a:rPr>
              <a:t>Limitations</a:t>
            </a:r>
            <a:endParaRPr b="1" i="0" sz="2000" u="none" cap="none" strike="noStrike">
              <a:solidFill>
                <a:schemeClr val="lt1"/>
              </a:solidFill>
              <a:latin typeface="DM Sans"/>
              <a:ea typeface="DM Sans"/>
              <a:cs typeface="DM Sans"/>
              <a:sym typeface="DM Sans"/>
            </a:endParaRPr>
          </a:p>
        </p:txBody>
      </p:sp>
      <p:grpSp>
        <p:nvGrpSpPr>
          <p:cNvPr id="380" name="Google Shape;380;p29"/>
          <p:cNvGrpSpPr/>
          <p:nvPr/>
        </p:nvGrpSpPr>
        <p:grpSpPr>
          <a:xfrm>
            <a:off x="1835075" y="1292588"/>
            <a:ext cx="1715300" cy="1117475"/>
            <a:chOff x="1894638" y="939300"/>
            <a:chExt cx="1715300" cy="1117475"/>
          </a:xfrm>
        </p:grpSpPr>
        <p:sp>
          <p:nvSpPr>
            <p:cNvPr id="381" name="Google Shape;381;p29"/>
            <p:cNvSpPr/>
            <p:nvPr/>
          </p:nvSpPr>
          <p:spPr>
            <a:xfrm>
              <a:off x="3179438" y="939300"/>
              <a:ext cx="430500" cy="43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Poppins SemiBold"/>
                  <a:ea typeface="Poppins SemiBold"/>
                  <a:cs typeface="Poppins SemiBold"/>
                  <a:sym typeface="Poppins SemiBold"/>
                </a:rPr>
                <a:t>A</a:t>
              </a:r>
              <a:endParaRPr b="0" i="0" sz="2000" u="none" cap="none" strike="noStrike">
                <a:solidFill>
                  <a:schemeClr val="lt1"/>
                </a:solidFill>
                <a:latin typeface="Poppins SemiBold"/>
                <a:ea typeface="Poppins SemiBold"/>
                <a:cs typeface="Poppins SemiBold"/>
                <a:sym typeface="Poppins SemiBold"/>
              </a:endParaRPr>
            </a:p>
          </p:txBody>
        </p:sp>
        <p:cxnSp>
          <p:nvCxnSpPr>
            <p:cNvPr id="382" name="Google Shape;382;p29"/>
            <p:cNvCxnSpPr>
              <a:stCxn id="379" idx="0"/>
              <a:endCxn id="381" idx="1"/>
            </p:cNvCxnSpPr>
            <p:nvPr/>
          </p:nvCxnSpPr>
          <p:spPr>
            <a:xfrm rot="-5400000">
              <a:off x="2086038" y="963275"/>
              <a:ext cx="902100" cy="1284900"/>
            </a:xfrm>
            <a:prstGeom prst="bentConnector2">
              <a:avLst/>
            </a:prstGeom>
            <a:noFill/>
            <a:ln cap="flat" cmpd="sng" w="9525">
              <a:solidFill>
                <a:schemeClr val="dk2"/>
              </a:solidFill>
              <a:prstDash val="solid"/>
              <a:round/>
              <a:headEnd len="sm" w="sm" type="none"/>
              <a:tailEnd len="sm" w="sm" type="none"/>
            </a:ln>
          </p:spPr>
        </p:cxnSp>
      </p:grpSp>
      <p:grpSp>
        <p:nvGrpSpPr>
          <p:cNvPr id="383" name="Google Shape;383;p29"/>
          <p:cNvGrpSpPr/>
          <p:nvPr/>
        </p:nvGrpSpPr>
        <p:grpSpPr>
          <a:xfrm>
            <a:off x="2742275" y="2447263"/>
            <a:ext cx="808100" cy="430500"/>
            <a:chOff x="2801838" y="2093975"/>
            <a:chExt cx="808100" cy="430500"/>
          </a:xfrm>
        </p:grpSpPr>
        <p:sp>
          <p:nvSpPr>
            <p:cNvPr id="384" name="Google Shape;384;p29"/>
            <p:cNvSpPr/>
            <p:nvPr/>
          </p:nvSpPr>
          <p:spPr>
            <a:xfrm>
              <a:off x="3179438" y="2093975"/>
              <a:ext cx="430500" cy="43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Poppins SemiBold"/>
                  <a:ea typeface="Poppins SemiBold"/>
                  <a:cs typeface="Poppins SemiBold"/>
                  <a:sym typeface="Poppins SemiBold"/>
                </a:rPr>
                <a:t>B</a:t>
              </a:r>
              <a:endParaRPr b="0" i="0" sz="2000" u="none" cap="none" strike="noStrike">
                <a:solidFill>
                  <a:schemeClr val="lt1"/>
                </a:solidFill>
                <a:latin typeface="Poppins SemiBold"/>
                <a:ea typeface="Poppins SemiBold"/>
                <a:cs typeface="Poppins SemiBold"/>
                <a:sym typeface="Poppins SemiBold"/>
              </a:endParaRPr>
            </a:p>
          </p:txBody>
        </p:sp>
        <p:cxnSp>
          <p:nvCxnSpPr>
            <p:cNvPr id="385" name="Google Shape;385;p29"/>
            <p:cNvCxnSpPr>
              <a:stCxn id="379" idx="3"/>
              <a:endCxn id="384" idx="1"/>
            </p:cNvCxnSpPr>
            <p:nvPr/>
          </p:nvCxnSpPr>
          <p:spPr>
            <a:xfrm>
              <a:off x="2801838" y="2307875"/>
              <a:ext cx="377700" cy="1500"/>
            </a:xfrm>
            <a:prstGeom prst="straightConnector1">
              <a:avLst/>
            </a:prstGeom>
            <a:noFill/>
            <a:ln cap="flat" cmpd="sng" w="9525">
              <a:solidFill>
                <a:schemeClr val="dk2"/>
              </a:solidFill>
              <a:prstDash val="solid"/>
              <a:round/>
              <a:headEnd len="sm" w="sm" type="none"/>
              <a:tailEnd len="sm" w="sm" type="none"/>
            </a:ln>
          </p:spPr>
        </p:cxnSp>
      </p:grpSp>
      <p:sp>
        <p:nvSpPr>
          <p:cNvPr id="386" name="Google Shape;386;p29"/>
          <p:cNvSpPr txBox="1"/>
          <p:nvPr/>
        </p:nvSpPr>
        <p:spPr>
          <a:xfrm>
            <a:off x="3759313" y="2252113"/>
            <a:ext cx="4456800" cy="8208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700"/>
              <a:buFont typeface="Arial"/>
              <a:buNone/>
            </a:pPr>
            <a:r>
              <a:rPr b="1" lang="en">
                <a:solidFill>
                  <a:schemeClr val="lt1"/>
                </a:solidFill>
                <a:latin typeface="Poppins"/>
                <a:ea typeface="Poppins"/>
                <a:cs typeface="Poppins"/>
                <a:sym typeface="Poppins"/>
              </a:rPr>
              <a:t>Includes quality images, images can be increased</a:t>
            </a:r>
            <a:endParaRPr b="1" i="0" u="none" cap="none" strike="noStrike">
              <a:solidFill>
                <a:schemeClr val="lt1"/>
              </a:solidFill>
              <a:latin typeface="Poppins"/>
              <a:ea typeface="Poppins"/>
              <a:cs typeface="Poppins"/>
              <a:sym typeface="Poppins"/>
            </a:endParaRPr>
          </a:p>
        </p:txBody>
      </p:sp>
      <p:grpSp>
        <p:nvGrpSpPr>
          <p:cNvPr id="387" name="Google Shape;387;p29"/>
          <p:cNvGrpSpPr/>
          <p:nvPr/>
        </p:nvGrpSpPr>
        <p:grpSpPr>
          <a:xfrm>
            <a:off x="1835075" y="2912263"/>
            <a:ext cx="1715300" cy="1036151"/>
            <a:chOff x="1894638" y="2558975"/>
            <a:chExt cx="1715300" cy="1036151"/>
          </a:xfrm>
        </p:grpSpPr>
        <p:sp>
          <p:nvSpPr>
            <p:cNvPr id="388" name="Google Shape;388;p29"/>
            <p:cNvSpPr/>
            <p:nvPr/>
          </p:nvSpPr>
          <p:spPr>
            <a:xfrm>
              <a:off x="3179438" y="3164626"/>
              <a:ext cx="430500" cy="43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Poppins SemiBold"/>
                  <a:ea typeface="Poppins SemiBold"/>
                  <a:cs typeface="Poppins SemiBold"/>
                  <a:sym typeface="Poppins SemiBold"/>
                </a:rPr>
                <a:t>C</a:t>
              </a:r>
              <a:endParaRPr b="0" i="0" sz="2000" u="none" cap="none" strike="noStrike">
                <a:solidFill>
                  <a:schemeClr val="lt1"/>
                </a:solidFill>
                <a:latin typeface="Poppins SemiBold"/>
                <a:ea typeface="Poppins SemiBold"/>
                <a:cs typeface="Poppins SemiBold"/>
                <a:sym typeface="Poppins SemiBold"/>
              </a:endParaRPr>
            </a:p>
          </p:txBody>
        </p:sp>
        <p:cxnSp>
          <p:nvCxnSpPr>
            <p:cNvPr id="389" name="Google Shape;389;p29"/>
            <p:cNvCxnSpPr>
              <a:stCxn id="379" idx="2"/>
              <a:endCxn id="388" idx="1"/>
            </p:cNvCxnSpPr>
            <p:nvPr/>
          </p:nvCxnSpPr>
          <p:spPr>
            <a:xfrm flipH="1" rot="-5400000">
              <a:off x="2126688" y="2326925"/>
              <a:ext cx="820800" cy="1284900"/>
            </a:xfrm>
            <a:prstGeom prst="bentConnector2">
              <a:avLst/>
            </a:prstGeom>
            <a:noFill/>
            <a:ln cap="flat" cmpd="sng" w="9525">
              <a:solidFill>
                <a:schemeClr val="dk2"/>
              </a:solidFill>
              <a:prstDash val="solid"/>
              <a:round/>
              <a:headEnd len="sm" w="sm" type="none"/>
              <a:tailEnd len="sm" w="sm" type="none"/>
            </a:ln>
          </p:spPr>
        </p:cxnSp>
      </p:grpSp>
      <p:sp>
        <p:nvSpPr>
          <p:cNvPr id="390" name="Google Shape;390;p29"/>
          <p:cNvSpPr txBox="1"/>
          <p:nvPr/>
        </p:nvSpPr>
        <p:spPr>
          <a:xfrm>
            <a:off x="3759313" y="3420263"/>
            <a:ext cx="4456800" cy="6258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182875" lIns="182875" spcFirstLastPara="1" rIns="182875" wrap="square" tIns="182875">
            <a:noAutofit/>
          </a:bodyPr>
          <a:lstStyle/>
          <a:p>
            <a:pPr indent="0" lvl="0" marL="0" rtl="0" algn="l">
              <a:lnSpc>
                <a:spcPct val="115000"/>
              </a:lnSpc>
              <a:spcBef>
                <a:spcPts val="0"/>
              </a:spcBef>
              <a:spcAft>
                <a:spcPts val="0"/>
              </a:spcAft>
              <a:buClr>
                <a:srgbClr val="000000"/>
              </a:buClr>
              <a:buSzPts val="1700"/>
              <a:buFont typeface="Arial"/>
              <a:buNone/>
            </a:pPr>
            <a:r>
              <a:rPr b="1" lang="en">
                <a:solidFill>
                  <a:schemeClr val="lt1"/>
                </a:solidFill>
                <a:latin typeface="Poppins"/>
                <a:ea typeface="Poppins"/>
                <a:cs typeface="Poppins"/>
                <a:sym typeface="Poppins"/>
              </a:rPr>
              <a:t>Data can be collected physically</a:t>
            </a:r>
            <a:endParaRPr b="1">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1700"/>
              <a:buFont typeface="Arial"/>
              <a:buNone/>
            </a:pPr>
            <a:r>
              <a:t/>
            </a:r>
            <a:endParaRPr sz="1700">
              <a:solidFill>
                <a:schemeClr val="lt1"/>
              </a:solidFill>
              <a:latin typeface="Poppins SemiBold"/>
              <a:ea typeface="Poppins SemiBold"/>
              <a:cs typeface="Poppins SemiBold"/>
              <a:sym typeface="Poppi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94" name="Shape 394"/>
        <p:cNvGrpSpPr/>
        <p:nvPr/>
      </p:nvGrpSpPr>
      <p:grpSpPr>
        <a:xfrm>
          <a:off x="0" y="0"/>
          <a:ext cx="0" cy="0"/>
          <a:chOff x="0" y="0"/>
          <a:chExt cx="0" cy="0"/>
        </a:xfrm>
      </p:grpSpPr>
      <p:sp>
        <p:nvSpPr>
          <p:cNvPr id="395" name="Google Shape;39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96" name="Google Shape;396;p30"/>
          <p:cNvSpPr txBox="1"/>
          <p:nvPr>
            <p:ph type="title"/>
          </p:nvPr>
        </p:nvSpPr>
        <p:spPr>
          <a:xfrm>
            <a:off x="620225" y="1052175"/>
            <a:ext cx="3959400" cy="1445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8000"/>
              <a:buNone/>
            </a:pPr>
            <a:r>
              <a:rPr lang="en"/>
              <a:t>8</a:t>
            </a:r>
            <a:endParaRPr/>
          </a:p>
        </p:txBody>
      </p:sp>
      <p:sp>
        <p:nvSpPr>
          <p:cNvPr id="397" name="Google Shape;397;p30"/>
          <p:cNvSpPr txBox="1"/>
          <p:nvPr>
            <p:ph idx="2" type="title"/>
          </p:nvPr>
        </p:nvSpPr>
        <p:spPr>
          <a:xfrm>
            <a:off x="568700" y="2841075"/>
            <a:ext cx="3730800" cy="117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sz="3600"/>
              <a:t>Future Works</a:t>
            </a:r>
            <a:endParaRPr sz="3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1"/>
          <p:cNvSpPr/>
          <p:nvPr/>
        </p:nvSpPr>
        <p:spPr>
          <a:xfrm>
            <a:off x="3383250" y="1383012"/>
            <a:ext cx="2377500" cy="2377500"/>
          </a:xfrm>
          <a:prstGeom prst="ellipse">
            <a:avLst/>
          </a:prstGeom>
          <a:solidFill>
            <a:schemeClr val="lt2"/>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1"/>
          <p:cNvSpPr/>
          <p:nvPr/>
        </p:nvSpPr>
        <p:spPr>
          <a:xfrm>
            <a:off x="3657601" y="1657359"/>
            <a:ext cx="1828800" cy="1828800"/>
          </a:xfrm>
          <a:prstGeom prst="ellipse">
            <a:avLst/>
          </a:prstGeom>
          <a:solidFill>
            <a:schemeClr val="accent5"/>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4" name="Google Shape;404;p31"/>
          <p:cNvGrpSpPr/>
          <p:nvPr/>
        </p:nvGrpSpPr>
        <p:grpSpPr>
          <a:xfrm>
            <a:off x="452675" y="360925"/>
            <a:ext cx="3472723" cy="1564287"/>
            <a:chOff x="272099" y="414945"/>
            <a:chExt cx="4150500" cy="2530800"/>
          </a:xfrm>
        </p:grpSpPr>
        <p:sp>
          <p:nvSpPr>
            <p:cNvPr id="405" name="Google Shape;405;p31"/>
            <p:cNvSpPr txBox="1"/>
            <p:nvPr/>
          </p:nvSpPr>
          <p:spPr>
            <a:xfrm>
              <a:off x="272099" y="414945"/>
              <a:ext cx="3502500" cy="16536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700"/>
                <a:buFont typeface="Arial"/>
                <a:buNone/>
              </a:pPr>
              <a:r>
                <a:rPr lang="en" sz="1700">
                  <a:solidFill>
                    <a:schemeClr val="lt1"/>
                  </a:solidFill>
                  <a:latin typeface="Poppins SemiBold"/>
                  <a:ea typeface="Poppins SemiBold"/>
                  <a:cs typeface="Poppins SemiBold"/>
                  <a:sym typeface="Poppins SemiBold"/>
                </a:rPr>
                <a:t>We will developed a mobile application </a:t>
              </a:r>
              <a:endParaRPr b="0" i="0" sz="1700" u="none" cap="none" strike="noStrike">
                <a:solidFill>
                  <a:schemeClr val="lt1"/>
                </a:solidFill>
                <a:latin typeface="Poppins SemiBold"/>
                <a:ea typeface="Poppins SemiBold"/>
                <a:cs typeface="Poppins SemiBold"/>
                <a:sym typeface="Poppins SemiBold"/>
              </a:endParaRPr>
            </a:p>
          </p:txBody>
        </p:sp>
        <p:cxnSp>
          <p:nvCxnSpPr>
            <p:cNvPr id="406" name="Google Shape;406;p31"/>
            <p:cNvCxnSpPr>
              <a:stCxn id="405" idx="3"/>
              <a:endCxn id="403" idx="1"/>
            </p:cNvCxnSpPr>
            <p:nvPr/>
          </p:nvCxnSpPr>
          <p:spPr>
            <a:xfrm>
              <a:off x="3774599" y="1241745"/>
              <a:ext cx="648000" cy="1704000"/>
            </a:xfrm>
            <a:prstGeom prst="bentConnector2">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cxnSp>
      </p:grpSp>
      <p:grpSp>
        <p:nvGrpSpPr>
          <p:cNvPr id="407" name="Google Shape;407;p31"/>
          <p:cNvGrpSpPr/>
          <p:nvPr/>
        </p:nvGrpSpPr>
        <p:grpSpPr>
          <a:xfrm>
            <a:off x="5218579" y="3218337"/>
            <a:ext cx="3623699" cy="1599213"/>
            <a:chOff x="5218848" y="3218625"/>
            <a:chExt cx="4005415" cy="1599213"/>
          </a:xfrm>
        </p:grpSpPr>
        <p:sp>
          <p:nvSpPr>
            <p:cNvPr id="408" name="Google Shape;408;p31"/>
            <p:cNvSpPr txBox="1"/>
            <p:nvPr/>
          </p:nvSpPr>
          <p:spPr>
            <a:xfrm>
              <a:off x="5760763" y="3760638"/>
              <a:ext cx="3463500" cy="10572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lang="en" sz="1700">
                  <a:solidFill>
                    <a:schemeClr val="lt1"/>
                  </a:solidFill>
                  <a:latin typeface="Poppins SemiBold"/>
                  <a:ea typeface="Poppins SemiBold"/>
                  <a:cs typeface="Poppins SemiBold"/>
                  <a:sym typeface="Poppins SemiBold"/>
                </a:rPr>
                <a:t>We will provide disease medicine</a:t>
              </a:r>
              <a:endParaRPr b="0" i="0" u="none" cap="none" strike="noStrike">
                <a:solidFill>
                  <a:schemeClr val="lt1"/>
                </a:solidFill>
                <a:latin typeface="Poppins SemiBold"/>
                <a:ea typeface="Poppins SemiBold"/>
                <a:cs typeface="Poppins SemiBold"/>
                <a:sym typeface="Poppins SemiBold"/>
              </a:endParaRPr>
            </a:p>
          </p:txBody>
        </p:sp>
        <p:cxnSp>
          <p:nvCxnSpPr>
            <p:cNvPr id="409" name="Google Shape;409;p31"/>
            <p:cNvCxnSpPr>
              <a:stCxn id="403" idx="5"/>
              <a:endCxn id="408" idx="1"/>
            </p:cNvCxnSpPr>
            <p:nvPr/>
          </p:nvCxnSpPr>
          <p:spPr>
            <a:xfrm flipH="1" rot="-5400000">
              <a:off x="4954398" y="3483075"/>
              <a:ext cx="1070700" cy="541800"/>
            </a:xfrm>
            <a:prstGeom prst="bentConnector2">
              <a:avLst/>
            </a:prstGeom>
            <a:noFill/>
            <a:ln cap="flat" cmpd="sng" w="9525">
              <a:solidFill>
                <a:schemeClr val="dk2"/>
              </a:solidFill>
              <a:prstDash val="solid"/>
              <a:round/>
              <a:headEnd len="sm" w="sm" type="none"/>
              <a:tailEnd len="sm" w="sm" type="none"/>
            </a:ln>
          </p:spPr>
        </p:cxnSp>
      </p:grpSp>
      <p:pic>
        <p:nvPicPr>
          <p:cNvPr id="410" name="Google Shape;410;p31"/>
          <p:cNvPicPr preferRelativeResize="0"/>
          <p:nvPr/>
        </p:nvPicPr>
        <p:blipFill>
          <a:blip r:embed="rId3">
            <a:alphaModFix/>
          </a:blip>
          <a:stretch>
            <a:fillRect/>
          </a:stretch>
        </p:blipFill>
        <p:spPr>
          <a:xfrm>
            <a:off x="4065913" y="1989464"/>
            <a:ext cx="1164575" cy="1164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1000"/>
                                        <p:tgtEl>
                                          <p:spTgt spid="403"/>
                                        </p:tgtEl>
                                        <p:attrNameLst>
                                          <p:attrName>ppt_w</p:attrName>
                                        </p:attrNameLst>
                                      </p:cBhvr>
                                      <p:tavLst>
                                        <p:tav fmla="" tm="0">
                                          <p:val>
                                            <p:strVal val="0"/>
                                          </p:val>
                                        </p:tav>
                                        <p:tav fmla="" tm="100000">
                                          <p:val>
                                            <p:strVal val="#ppt_w"/>
                                          </p:val>
                                        </p:tav>
                                      </p:tavLst>
                                    </p:anim>
                                    <p:anim calcmode="lin" valueType="num">
                                      <p:cBhvr additive="base">
                                        <p:cTn dur="1000"/>
                                        <p:tgtEl>
                                          <p:spTgt spid="40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1300"/>
                                        <p:tgtEl>
                                          <p:spTgt spid="402"/>
                                        </p:tgtEl>
                                        <p:attrNameLst>
                                          <p:attrName>ppt_w</p:attrName>
                                        </p:attrNameLst>
                                      </p:cBhvr>
                                      <p:tavLst>
                                        <p:tav fmla="" tm="0">
                                          <p:val>
                                            <p:strVal val="0"/>
                                          </p:val>
                                        </p:tav>
                                        <p:tav fmla="" tm="100000">
                                          <p:val>
                                            <p:strVal val="#ppt_w"/>
                                          </p:val>
                                        </p:tav>
                                      </p:tavLst>
                                    </p:anim>
                                    <p:anim calcmode="lin" valueType="num">
                                      <p:cBhvr additive="base">
                                        <p:cTn dur="1300"/>
                                        <p:tgtEl>
                                          <p:spTgt spid="402"/>
                                        </p:tgtEl>
                                        <p:attrNameLst>
                                          <p:attrName>ppt_h</p:attrName>
                                        </p:attrNameLst>
                                      </p:cBhvr>
                                      <p:tavLst>
                                        <p:tav fmla="" tm="0">
                                          <p:val>
                                            <p:strVal val="0"/>
                                          </p:val>
                                        </p:tav>
                                        <p:tav fmla="" tm="100000">
                                          <p:val>
                                            <p:strVal val="#ppt_h"/>
                                          </p:val>
                                        </p:tav>
                                      </p:tavLst>
                                    </p:anim>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par>
                          <p:cTn fill="hold">
                            <p:stCondLst>
                              <p:cond delay="3300"/>
                            </p:stCondLst>
                            <p:childTnLst>
                              <p:par>
                                <p:cTn fill="hold" nodeType="after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416" name="Google Shape;416;p32"/>
          <p:cNvSpPr/>
          <p:nvPr/>
        </p:nvSpPr>
        <p:spPr>
          <a:xfrm>
            <a:off x="0" y="-2000246"/>
            <a:ext cx="9144000" cy="9144000"/>
          </a:xfrm>
          <a:prstGeom prst="ellipse">
            <a:avLst/>
          </a:prstGeom>
          <a:solidFill>
            <a:schemeClr val="accent1"/>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2"/>
          <p:cNvSpPr txBox="1"/>
          <p:nvPr/>
        </p:nvSpPr>
        <p:spPr>
          <a:xfrm>
            <a:off x="1280550" y="1023900"/>
            <a:ext cx="6582900" cy="30957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0"/>
              <a:buFont typeface="Arial"/>
              <a:buNone/>
            </a:pPr>
            <a:r>
              <a:rPr b="1" i="0" lang="en" sz="8000" u="none" cap="none" strike="noStrike">
                <a:solidFill>
                  <a:schemeClr val="lt1"/>
                </a:solidFill>
                <a:latin typeface="Arial"/>
                <a:ea typeface="Arial"/>
                <a:cs typeface="Arial"/>
                <a:sym typeface="Arial"/>
              </a:rPr>
              <a:t>Thank you!</a:t>
            </a:r>
            <a:endParaRPr b="1" i="0" sz="8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chemeClr val="lt1"/>
                </a:solidFill>
                <a:latin typeface="Arial"/>
                <a:ea typeface="Arial"/>
                <a:cs typeface="Arial"/>
                <a:sym typeface="Arial"/>
              </a:rPr>
              <a:t>Any Question?</a:t>
            </a:r>
            <a:endParaRPr b="1" i="0" sz="40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1300"/>
                                        <p:tgtEl>
                                          <p:spTgt spid="416"/>
                                        </p:tgtEl>
                                        <p:attrNameLst>
                                          <p:attrName>ppt_w</p:attrName>
                                        </p:attrNameLst>
                                      </p:cBhvr>
                                      <p:tavLst>
                                        <p:tav fmla="" tm="0">
                                          <p:val>
                                            <p:strVal val="0"/>
                                          </p:val>
                                        </p:tav>
                                        <p:tav fmla="" tm="100000">
                                          <p:val>
                                            <p:strVal val="#ppt_w"/>
                                          </p:val>
                                        </p:tav>
                                      </p:tavLst>
                                    </p:anim>
                                    <p:anim calcmode="lin" valueType="num">
                                      <p:cBhvr additive="base">
                                        <p:cTn dur="1300"/>
                                        <p:tgtEl>
                                          <p:spTgt spid="416"/>
                                        </p:tgtEl>
                                        <p:attrNameLst>
                                          <p:attrName>ppt_h</p:attrName>
                                        </p:attrNameLst>
                                      </p:cBhvr>
                                      <p:tavLst>
                                        <p:tav fmla="" tm="0">
                                          <p:val>
                                            <p:strVal val="0"/>
                                          </p:val>
                                        </p:tav>
                                        <p:tav fmla="" tm="100000">
                                          <p:val>
                                            <p:strVal val="#ppt_h"/>
                                          </p:val>
                                        </p:tav>
                                      </p:tavLst>
                                    </p:anim>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graphicFrame>
        <p:nvGraphicFramePr>
          <p:cNvPr id="140" name="Google Shape;140;p4"/>
          <p:cNvGraphicFramePr/>
          <p:nvPr/>
        </p:nvGraphicFramePr>
        <p:xfrm>
          <a:off x="586638" y="603375"/>
          <a:ext cx="3000000" cy="3000000"/>
        </p:xfrm>
        <a:graphic>
          <a:graphicData uri="http://schemas.openxmlformats.org/drawingml/2006/table">
            <a:tbl>
              <a:tblPr>
                <a:noFill/>
                <a:tableStyleId>{6D2D7004-C131-4540-86D5-E19DF1F038EA}</a:tableStyleId>
              </a:tblPr>
              <a:tblGrid>
                <a:gridCol w="572175"/>
                <a:gridCol w="7398525"/>
              </a:tblGrid>
              <a:tr h="854225">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01</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accent5"/>
                      </a:solidFill>
                      <a:prstDash val="dot"/>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Clr>
                          <a:srgbClr val="000000"/>
                        </a:buClr>
                        <a:buSzPts val="1400"/>
                        <a:buFont typeface="Arial"/>
                        <a:buNone/>
                      </a:pPr>
                      <a:r>
                        <a:rPr lang="en" sz="1500">
                          <a:solidFill>
                            <a:schemeClr val="dk2"/>
                          </a:solidFill>
                        </a:rPr>
                        <a:t>Highlights the importance of accurate disease detection in cattle, focusing on LSD and FMD.</a:t>
                      </a:r>
                      <a:endParaRPr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780025">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02</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accent5"/>
                      </a:solidFill>
                      <a:prstDash val="dot"/>
                      <a:round/>
                      <a:headEnd len="sm" w="sm" type="none"/>
                      <a:tailEnd len="sm" w="sm" type="none"/>
                    </a:lnT>
                    <a:lnB cap="flat" cmpd="sng" w="9525">
                      <a:solidFill>
                        <a:schemeClr val="accent1"/>
                      </a:solidFill>
                      <a:prstDash val="dot"/>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Clr>
                          <a:srgbClr val="000000"/>
                        </a:buClr>
                        <a:buSzPts val="1400"/>
                        <a:buFont typeface="Arial"/>
                        <a:buNone/>
                      </a:pPr>
                      <a:r>
                        <a:rPr lang="en" sz="1500">
                          <a:solidFill>
                            <a:schemeClr val="dk2"/>
                          </a:solidFill>
                        </a:rPr>
                        <a:t>Both diseases have significant economic impacts on the livestock industry.</a:t>
                      </a:r>
                      <a:endParaRPr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1058050">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03</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Clr>
                          <a:srgbClr val="000000"/>
                        </a:buClr>
                        <a:buSzPts val="1400"/>
                        <a:buFont typeface="Arial"/>
                        <a:buNone/>
                      </a:pPr>
                      <a:r>
                        <a:rPr lang="en" sz="1500">
                          <a:solidFill>
                            <a:schemeClr val="dk2"/>
                          </a:solidFill>
                        </a:rPr>
                        <a:t>10% clinical prevalence of LSD and frequent outbreaks on farms, especially in female and crossbred cattle.</a:t>
                      </a:r>
                      <a:endParaRPr sz="1500">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1058050">
                <a:tc>
                  <a:txBody>
                    <a:bodyPr/>
                    <a:lstStyle/>
                    <a:p>
                      <a:pPr indent="0" lvl="0" marL="0" marR="0" rtl="0" algn="l">
                        <a:lnSpc>
                          <a:spcPct val="100000"/>
                        </a:lnSpc>
                        <a:spcBef>
                          <a:spcPts val="0"/>
                        </a:spcBef>
                        <a:spcAft>
                          <a:spcPts val="0"/>
                        </a:spcAft>
                        <a:buNone/>
                      </a:pPr>
                      <a:r>
                        <a:rPr b="1" lang="en">
                          <a:solidFill>
                            <a:schemeClr val="lt1"/>
                          </a:solidFill>
                        </a:rPr>
                        <a:t>04</a:t>
                      </a:r>
                      <a:endParaRPr b="1"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accent1"/>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Clr>
                          <a:srgbClr val="000000"/>
                        </a:buClr>
                        <a:buSzPts val="1400"/>
                        <a:buFont typeface="Arial"/>
                        <a:buNone/>
                      </a:pPr>
                      <a:r>
                        <a:rPr lang="en" sz="1500">
                          <a:solidFill>
                            <a:schemeClr val="dk2"/>
                          </a:solidFill>
                        </a:rPr>
                        <a:t>Proposes a model Ensembling VGG16 and  InceptionV3 for detecting Foot-and-Mouth Disease and Lumpy Skin Disease in cattle.</a:t>
                      </a:r>
                      <a:endParaRPr sz="1500">
                        <a:solidFill>
                          <a:schemeClr val="dk2"/>
                        </a:solidFill>
                      </a:endParaRPr>
                    </a:p>
                    <a:p>
                      <a:pPr indent="0" lvl="0" marL="0" rtl="0" algn="l">
                        <a:lnSpc>
                          <a:spcPct val="115000"/>
                        </a:lnSpc>
                        <a:spcBef>
                          <a:spcPts val="0"/>
                        </a:spcBef>
                        <a:spcAft>
                          <a:spcPts val="0"/>
                        </a:spcAft>
                        <a:buNone/>
                      </a:pPr>
                      <a:r>
                        <a:t/>
                      </a:r>
                      <a:endParaRPr sz="1500">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bl>
          </a:graphicData>
        </a:graphic>
      </p:graphicFrame>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4" name="Shape 144"/>
        <p:cNvGrpSpPr/>
        <p:nvPr/>
      </p:nvGrpSpPr>
      <p:grpSpPr>
        <a:xfrm>
          <a:off x="0" y="0"/>
          <a:ext cx="0" cy="0"/>
          <a:chOff x="0" y="0"/>
          <a:chExt cx="0" cy="0"/>
        </a:xfrm>
      </p:grpSpPr>
      <p:sp>
        <p:nvSpPr>
          <p:cNvPr id="145" name="Google Shape;145;p3"/>
          <p:cNvSpPr txBox="1"/>
          <p:nvPr>
            <p:ph type="title"/>
          </p:nvPr>
        </p:nvSpPr>
        <p:spPr>
          <a:xfrm>
            <a:off x="620225" y="1052175"/>
            <a:ext cx="3959400" cy="14454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8000"/>
              <a:buNone/>
            </a:pPr>
            <a:r>
              <a:rPr lang="en"/>
              <a:t>2</a:t>
            </a:r>
            <a:endParaRPr/>
          </a:p>
        </p:txBody>
      </p:sp>
      <p:sp>
        <p:nvSpPr>
          <p:cNvPr id="146" name="Google Shape;14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solidFill>
                  <a:schemeClr val="accent1"/>
                </a:solidFill>
              </a:rPr>
              <a:t>‹#›</a:t>
            </a:fld>
            <a:endParaRPr>
              <a:solidFill>
                <a:schemeClr val="accent1"/>
              </a:solidFill>
            </a:endParaRPr>
          </a:p>
        </p:txBody>
      </p:sp>
      <p:sp>
        <p:nvSpPr>
          <p:cNvPr id="147" name="Google Shape;147;p3"/>
          <p:cNvSpPr txBox="1"/>
          <p:nvPr>
            <p:ph idx="2" type="title"/>
          </p:nvPr>
        </p:nvSpPr>
        <p:spPr>
          <a:xfrm>
            <a:off x="620225" y="2497575"/>
            <a:ext cx="4181100" cy="14454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000000"/>
              </a:buClr>
              <a:buSzPts val="4800"/>
              <a:buFont typeface="Arial"/>
              <a:buNone/>
            </a:pPr>
            <a:r>
              <a:rPr lang="en" sz="3600"/>
              <a:t>Objective</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f104be506e_0_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graphicFrame>
        <p:nvGraphicFramePr>
          <p:cNvPr id="153" name="Google Shape;153;g1f104be506e_0_0"/>
          <p:cNvGraphicFramePr/>
          <p:nvPr/>
        </p:nvGraphicFramePr>
        <p:xfrm>
          <a:off x="576900" y="896700"/>
          <a:ext cx="3000000" cy="3000000"/>
        </p:xfrm>
        <a:graphic>
          <a:graphicData uri="http://schemas.openxmlformats.org/drawingml/2006/table">
            <a:tbl>
              <a:tblPr>
                <a:noFill/>
                <a:tableStyleId>{6D2D7004-C131-4540-86D5-E19DF1F038EA}</a:tableStyleId>
              </a:tblPr>
              <a:tblGrid>
                <a:gridCol w="575200"/>
                <a:gridCol w="7437625"/>
              </a:tblGrid>
              <a:tr h="756675">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01</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accent5"/>
                      </a:solidFill>
                      <a:prstDash val="dot"/>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
                          <a:solidFill>
                            <a:schemeClr val="dk2"/>
                          </a:solidFill>
                        </a:rPr>
                        <a:t>Proposes a model VGG16, Resnet50 and Inception V3 for detecting Foot-and-Mouth Disease and Lumpy Skin Disease in cattle.</a:t>
                      </a:r>
                      <a:endParaRPr>
                        <a:solidFill>
                          <a:schemeClr val="dk2"/>
                        </a:solidFill>
                      </a:endParaRPr>
                    </a:p>
                    <a:p>
                      <a:pPr indent="0" lvl="0" marL="0" marR="0" rtl="0" algn="l">
                        <a:lnSpc>
                          <a:spcPct val="115000"/>
                        </a:lnSpc>
                        <a:spcBef>
                          <a:spcPts val="0"/>
                        </a:spcBef>
                        <a:spcAft>
                          <a:spcPts val="0"/>
                        </a:spcAft>
                        <a:buClr>
                          <a:srgbClr val="000000"/>
                        </a:buClr>
                        <a:buSzPts val="1500"/>
                        <a:buFont typeface="Arial"/>
                        <a:buNone/>
                      </a:pPr>
                      <a:r>
                        <a:t/>
                      </a:r>
                      <a:endParaRPr>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690950">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02</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accent5"/>
                      </a:solidFill>
                      <a:prstDash val="dot"/>
                      <a:round/>
                      <a:headEnd len="sm" w="sm" type="none"/>
                      <a:tailEnd len="sm" w="sm" type="none"/>
                    </a:lnT>
                    <a:lnB cap="flat" cmpd="sng" w="9525">
                      <a:solidFill>
                        <a:schemeClr val="accent1"/>
                      </a:solidFill>
                      <a:prstDash val="dot"/>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a:solidFill>
                            <a:schemeClr val="dk2"/>
                          </a:solidFill>
                        </a:rPr>
                        <a:t>Demonstrates proficiency in accurately classifying diseases with a 90% test accuracy.</a:t>
                      </a:r>
                      <a:endParaRPr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605375">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03</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accent1"/>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
                          <a:solidFill>
                            <a:schemeClr val="dk2"/>
                          </a:solidFill>
                        </a:rPr>
                        <a:t>Surpasses </a:t>
                      </a:r>
                      <a:r>
                        <a:rPr lang="en">
                          <a:solidFill>
                            <a:schemeClr val="dk2"/>
                          </a:solidFill>
                        </a:rPr>
                        <a:t>pre-trained models like VGG16, Resnet50, and InceptionV3 in accuracy.</a:t>
                      </a:r>
                      <a:endParaRPr>
                        <a:solidFill>
                          <a:schemeClr val="dk2"/>
                        </a:solidFill>
                      </a:endParaRPr>
                    </a:p>
                    <a:p>
                      <a:pPr indent="0" lvl="0" marL="0" marR="0" rtl="0" algn="l">
                        <a:lnSpc>
                          <a:spcPct val="100000"/>
                        </a:lnSpc>
                        <a:spcBef>
                          <a:spcPts val="0"/>
                        </a:spcBef>
                        <a:spcAft>
                          <a:spcPts val="0"/>
                        </a:spcAft>
                        <a:buClr>
                          <a:srgbClr val="000000"/>
                        </a:buClr>
                        <a:buSzPts val="1500"/>
                        <a:buFont typeface="Arial"/>
                        <a:buNone/>
                      </a:pPr>
                      <a:r>
                        <a:t/>
                      </a:r>
                      <a:endParaRPr>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488425">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04</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c>
                  <a:txBody>
                    <a:bodyPr/>
                    <a:lstStyle/>
                    <a:p>
                      <a:pPr indent="0" lvl="0" marL="0" marR="0" rtl="0" algn="l">
                        <a:lnSpc>
                          <a:spcPct val="115000"/>
                        </a:lnSpc>
                        <a:spcBef>
                          <a:spcPts val="0"/>
                        </a:spcBef>
                        <a:spcAft>
                          <a:spcPts val="0"/>
                        </a:spcAft>
                        <a:buNone/>
                      </a:pPr>
                      <a:r>
                        <a:rPr lang="en">
                          <a:solidFill>
                            <a:schemeClr val="dk2"/>
                          </a:solidFill>
                        </a:rPr>
                        <a:t> Analyzes various datasets using </a:t>
                      </a:r>
                      <a:r>
                        <a:rPr lang="en">
                          <a:solidFill>
                            <a:schemeClr val="dk2"/>
                          </a:solidFill>
                        </a:rPr>
                        <a:t>convolutional </a:t>
                      </a:r>
                      <a:r>
                        <a:rPr lang="en">
                          <a:solidFill>
                            <a:schemeClr val="dk2"/>
                          </a:solidFill>
                        </a:rPr>
                        <a:t>and recurrent networks.</a:t>
                      </a:r>
                      <a:endParaRPr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754875">
                <a:tc>
                  <a:txBody>
                    <a:bodyPr/>
                    <a:lstStyle/>
                    <a:p>
                      <a:pPr indent="0" lvl="0" marL="0" marR="0" rtl="0" algn="l">
                        <a:lnSpc>
                          <a:spcPct val="100000"/>
                        </a:lnSpc>
                        <a:spcBef>
                          <a:spcPts val="0"/>
                        </a:spcBef>
                        <a:spcAft>
                          <a:spcPts val="0"/>
                        </a:spcAft>
                        <a:buNone/>
                      </a:pPr>
                      <a:r>
                        <a:rPr b="1" lang="en" sz="1600">
                          <a:solidFill>
                            <a:schemeClr val="lt1"/>
                          </a:solidFill>
                        </a:rPr>
                        <a:t>05</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c>
                  <a:txBody>
                    <a:bodyPr/>
                    <a:lstStyle/>
                    <a:p>
                      <a:pPr indent="0" lvl="0" marL="0" marR="0" rtl="0" algn="l">
                        <a:lnSpc>
                          <a:spcPct val="115000"/>
                        </a:lnSpc>
                        <a:spcBef>
                          <a:spcPts val="0"/>
                        </a:spcBef>
                        <a:spcAft>
                          <a:spcPts val="0"/>
                        </a:spcAft>
                        <a:buNone/>
                      </a:pPr>
                      <a:r>
                        <a:rPr lang="en">
                          <a:solidFill>
                            <a:schemeClr val="dk2"/>
                          </a:solidFill>
                        </a:rPr>
                        <a:t>Demonstrates high levels of accuracy, sensitivity, and specificity making it a useful technique for disease surveillance and scalable livestock health management.</a:t>
                      </a:r>
                      <a:endParaRPr>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7" name="Shape 157"/>
        <p:cNvGrpSpPr/>
        <p:nvPr/>
      </p:nvGrpSpPr>
      <p:grpSpPr>
        <a:xfrm>
          <a:off x="0" y="0"/>
          <a:ext cx="0" cy="0"/>
          <a:chOff x="0" y="0"/>
          <a:chExt cx="0" cy="0"/>
        </a:xfrm>
      </p:grpSpPr>
      <p:sp>
        <p:nvSpPr>
          <p:cNvPr id="158" name="Google Shape;158;p7"/>
          <p:cNvSpPr txBox="1"/>
          <p:nvPr>
            <p:ph type="title"/>
          </p:nvPr>
        </p:nvSpPr>
        <p:spPr>
          <a:xfrm>
            <a:off x="620225" y="1052175"/>
            <a:ext cx="3959400" cy="1445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8000"/>
              <a:buNone/>
            </a:pPr>
            <a:r>
              <a:rPr lang="en"/>
              <a:t>3</a:t>
            </a:r>
            <a:endParaRPr sz="7200"/>
          </a:p>
        </p:txBody>
      </p:sp>
      <p:sp>
        <p:nvSpPr>
          <p:cNvPr id="159" name="Google Shape;15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60" name="Google Shape;160;p7"/>
          <p:cNvSpPr txBox="1"/>
          <p:nvPr>
            <p:ph idx="2" type="title"/>
          </p:nvPr>
        </p:nvSpPr>
        <p:spPr>
          <a:xfrm>
            <a:off x="620225" y="2497575"/>
            <a:ext cx="6607800" cy="1445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3600"/>
              <a:t>Motivation</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f104be506e_0_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graphicFrame>
        <p:nvGraphicFramePr>
          <p:cNvPr id="166" name="Google Shape;166;g1f104be506e_0_14"/>
          <p:cNvGraphicFramePr/>
          <p:nvPr/>
        </p:nvGraphicFramePr>
        <p:xfrm>
          <a:off x="576900" y="896700"/>
          <a:ext cx="3000000" cy="3000000"/>
        </p:xfrm>
        <a:graphic>
          <a:graphicData uri="http://schemas.openxmlformats.org/drawingml/2006/table">
            <a:tbl>
              <a:tblPr>
                <a:noFill/>
                <a:tableStyleId>{6D2D7004-C131-4540-86D5-E19DF1F038EA}</a:tableStyleId>
              </a:tblPr>
              <a:tblGrid>
                <a:gridCol w="575200"/>
                <a:gridCol w="7437625"/>
              </a:tblGrid>
              <a:tr h="559250">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01</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accent5"/>
                      </a:solidFill>
                      <a:prstDash val="dot"/>
                      <a:round/>
                      <a:headEnd len="sm" w="sm" type="none"/>
                      <a:tailEnd len="sm" w="sm" type="none"/>
                    </a:lnB>
                    <a:solidFill>
                      <a:schemeClr val="accent1"/>
                    </a:solidFill>
                  </a:tcPr>
                </a:tc>
                <a:tc>
                  <a:txBody>
                    <a:bodyPr/>
                    <a:lstStyle/>
                    <a:p>
                      <a:pPr indent="0" lvl="0" marL="0" marR="0" rtl="0" algn="l">
                        <a:lnSpc>
                          <a:spcPct val="115000"/>
                        </a:lnSpc>
                        <a:spcBef>
                          <a:spcPts val="0"/>
                        </a:spcBef>
                        <a:spcAft>
                          <a:spcPts val="0"/>
                        </a:spcAft>
                        <a:buClr>
                          <a:srgbClr val="000000"/>
                        </a:buClr>
                        <a:buSzPts val="1500"/>
                        <a:buFont typeface="Arial"/>
                        <a:buNone/>
                      </a:pPr>
                      <a:r>
                        <a:rPr lang="en">
                          <a:solidFill>
                            <a:schemeClr val="dk2"/>
                          </a:solidFill>
                        </a:rPr>
                        <a:t>Addressing Critical Agricultural Challenges</a:t>
                      </a:r>
                      <a:endParaRPr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518200">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02</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accent5"/>
                      </a:solidFill>
                      <a:prstDash val="dot"/>
                      <a:round/>
                      <a:headEnd len="sm" w="sm" type="none"/>
                      <a:tailEnd len="sm" w="sm" type="none"/>
                    </a:lnT>
                    <a:lnB cap="flat" cmpd="sng" w="9525">
                      <a:solidFill>
                        <a:schemeClr val="accent1"/>
                      </a:solidFill>
                      <a:prstDash val="dot"/>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a:solidFill>
                            <a:schemeClr val="dk2"/>
                          </a:solidFill>
                        </a:rPr>
                        <a:t>Optimizing Resource Allocation</a:t>
                      </a:r>
                      <a:endParaRPr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506650">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03</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accent1"/>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
                          <a:solidFill>
                            <a:schemeClr val="dk2"/>
                          </a:solidFill>
                        </a:rPr>
                        <a:t>Improving Animal Welfare</a:t>
                      </a:r>
                      <a:endParaRPr>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488425">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chemeClr val="lt1"/>
                          </a:solidFill>
                        </a:rPr>
                        <a:t>04</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c>
                  <a:txBody>
                    <a:bodyPr/>
                    <a:lstStyle/>
                    <a:p>
                      <a:pPr indent="0" lvl="0" marL="0" marR="0" rtl="0" algn="l">
                        <a:lnSpc>
                          <a:spcPct val="115000"/>
                        </a:lnSpc>
                        <a:spcBef>
                          <a:spcPts val="0"/>
                        </a:spcBef>
                        <a:spcAft>
                          <a:spcPts val="0"/>
                        </a:spcAft>
                        <a:buNone/>
                      </a:pPr>
                      <a:r>
                        <a:rPr lang="en">
                          <a:solidFill>
                            <a:schemeClr val="dk2"/>
                          </a:solidFill>
                        </a:rPr>
                        <a:t> Enhancing Global Food Security</a:t>
                      </a:r>
                      <a:endParaRPr u="none" cap="none" strike="noStrike">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r h="582125">
                <a:tc>
                  <a:txBody>
                    <a:bodyPr/>
                    <a:lstStyle/>
                    <a:p>
                      <a:pPr indent="0" lvl="0" marL="0" marR="0" rtl="0" algn="l">
                        <a:lnSpc>
                          <a:spcPct val="100000"/>
                        </a:lnSpc>
                        <a:spcBef>
                          <a:spcPts val="0"/>
                        </a:spcBef>
                        <a:spcAft>
                          <a:spcPts val="0"/>
                        </a:spcAft>
                        <a:buNone/>
                      </a:pPr>
                      <a:r>
                        <a:rPr b="1" lang="en" sz="1600">
                          <a:solidFill>
                            <a:schemeClr val="lt1"/>
                          </a:solidFill>
                        </a:rPr>
                        <a:t>05</a:t>
                      </a:r>
                      <a:endParaRPr b="1" sz="1600" u="none" cap="none" strike="noStrike">
                        <a:solidFill>
                          <a:schemeClr val="lt1"/>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solidFill>
                      <a:schemeClr val="accent1"/>
                    </a:solidFill>
                  </a:tcPr>
                </a:tc>
                <a:tc>
                  <a:txBody>
                    <a:bodyPr/>
                    <a:lstStyle/>
                    <a:p>
                      <a:pPr indent="0" lvl="0" marL="0" marR="0" rtl="0" algn="l">
                        <a:lnSpc>
                          <a:spcPct val="115000"/>
                        </a:lnSpc>
                        <a:spcBef>
                          <a:spcPts val="0"/>
                        </a:spcBef>
                        <a:spcAft>
                          <a:spcPts val="0"/>
                        </a:spcAft>
                        <a:buNone/>
                      </a:pPr>
                      <a:r>
                        <a:rPr lang="en">
                          <a:solidFill>
                            <a:schemeClr val="dk2"/>
                          </a:solidFill>
                        </a:rPr>
                        <a:t>Advancing Veterinary Science</a:t>
                      </a:r>
                      <a:endParaRPr>
                        <a:solidFill>
                          <a:schemeClr val="dk2"/>
                        </a:solidFill>
                      </a:endParaRPr>
                    </a:p>
                  </a:txBody>
                  <a:tcPr marT="91425" marB="91425" marR="91425" marL="91425">
                    <a:lnL cap="flat" cmpd="sng" w="9525">
                      <a:solidFill>
                        <a:schemeClr val="dk2"/>
                      </a:solidFill>
                      <a:prstDash val="dot"/>
                      <a:round/>
                      <a:headEnd len="sm" w="sm" type="none"/>
                      <a:tailEnd len="sm" w="sm" type="none"/>
                    </a:lnL>
                    <a:lnR cap="flat" cmpd="sng" w="9525">
                      <a:solidFill>
                        <a:schemeClr val="dk2"/>
                      </a:solidFill>
                      <a:prstDash val="dot"/>
                      <a:round/>
                      <a:headEnd len="sm" w="sm" type="none"/>
                      <a:tailEnd len="sm" w="sm" type="none"/>
                    </a:lnR>
                    <a:lnT cap="flat" cmpd="sng" w="9525">
                      <a:solidFill>
                        <a:schemeClr val="dk2"/>
                      </a:solidFill>
                      <a:prstDash val="dot"/>
                      <a:round/>
                      <a:headEnd len="sm" w="sm" type="none"/>
                      <a:tailEnd len="sm" w="sm" type="none"/>
                    </a:lnT>
                    <a:lnB cap="flat" cmpd="sng" w="9525">
                      <a:solidFill>
                        <a:schemeClr val="dk2"/>
                      </a:solidFill>
                      <a:prstDash val="dot"/>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0" name="Shape 170"/>
        <p:cNvGrpSpPr/>
        <p:nvPr/>
      </p:nvGrpSpPr>
      <p:grpSpPr>
        <a:xfrm>
          <a:off x="0" y="0"/>
          <a:ext cx="0" cy="0"/>
          <a:chOff x="0" y="0"/>
          <a:chExt cx="0" cy="0"/>
        </a:xfrm>
      </p:grpSpPr>
      <p:sp>
        <p:nvSpPr>
          <p:cNvPr id="171" name="Google Shape;171;g1f104be506e_0_5"/>
          <p:cNvSpPr txBox="1"/>
          <p:nvPr>
            <p:ph type="title"/>
          </p:nvPr>
        </p:nvSpPr>
        <p:spPr>
          <a:xfrm>
            <a:off x="620225" y="1052175"/>
            <a:ext cx="3959400" cy="1445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8000"/>
              <a:buNone/>
            </a:pPr>
            <a:r>
              <a:rPr lang="en"/>
              <a:t>4</a:t>
            </a:r>
            <a:endParaRPr sz="7200"/>
          </a:p>
        </p:txBody>
      </p:sp>
      <p:sp>
        <p:nvSpPr>
          <p:cNvPr id="172" name="Google Shape;172;g1f104be506e_0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73" name="Google Shape;173;g1f104be506e_0_5"/>
          <p:cNvSpPr txBox="1"/>
          <p:nvPr>
            <p:ph idx="2" type="title"/>
          </p:nvPr>
        </p:nvSpPr>
        <p:spPr>
          <a:xfrm>
            <a:off x="620225" y="2497575"/>
            <a:ext cx="6607800" cy="1445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3600"/>
              <a:t>Literature Review</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